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media/image29.png" ContentType="image/png"/>
  <Override PartName="/ppt/media/image28.png" ContentType="image/png"/>
  <Override PartName="/ppt/media/image27.png" ContentType="image/png"/>
  <Override PartName="/ppt/media/image2.png" ContentType="image/png"/>
  <Override PartName="/ppt/media/image11.png" ContentType="image/png"/>
  <Override PartName="/ppt/media/image7.png" ContentType="image/png"/>
  <Override PartName="/ppt/media/image16.png" ContentType="image/png"/>
  <Override PartName="/ppt/media/image17.png" ContentType="image/png"/>
  <Override PartName="/ppt/media/image8.png" ContentType="image/png"/>
  <Override PartName="/ppt/media/image12.png" ContentType="image/png"/>
  <Override PartName="/ppt/media/image18.png" ContentType="image/png"/>
  <Override PartName="/ppt/media/image9.png" ContentType="image/png"/>
  <Override PartName="/ppt/media/image20.png" ContentType="image/png"/>
  <Override PartName="/ppt/media/image13.png" ContentType="image/png"/>
  <Override PartName="/ppt/media/image4.png" ContentType="image/png"/>
  <Override PartName="/ppt/media/image31.png" ContentType="image/png"/>
  <Override PartName="/ppt/media/image32.png" ContentType="image/png"/>
  <Override PartName="/ppt/media/image5.png" ContentType="image/png"/>
  <Override PartName="/ppt/media/image14.png" ContentType="image/png"/>
  <Override PartName="/ppt/media/image30.png" ContentType="image/png"/>
  <Override PartName="/ppt/media/image3.jpeg" ContentType="image/jpeg"/>
  <Override PartName="/ppt/media/image6.png" ContentType="image/png"/>
  <Override PartName="/ppt/media/image15.png" ContentType="image/png"/>
  <Override PartName="/ppt/media/image1.jpeg" ContentType="image/jpeg"/>
  <Override PartName="/ppt/media/image10.png" ContentType="image/png"/>
  <Override PartName="/ppt/media/image19.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26.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3.xml.rels" ContentType="application/vnd.openxmlformats-package.relationships+xml"/>
  <Override PartName="/ppt/slides/_rels/slide25.xml.rels" ContentType="application/vnd.openxmlformats-package.relationships+xml"/>
  <Override PartName="/ppt/slides/_rels/slide1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25.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Grey Elega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fr-CH" sz="4400" spc="-1" strike="noStrike">
              <a:solidFill>
                <a:srgbClr val="000000"/>
              </a:solidFill>
              <a:latin typeface="Arial"/>
            </a:endParaRPr>
          </a:p>
        </p:txBody>
      </p:sp>
      <p:sp>
        <p:nvSpPr>
          <p:cNvPr id="2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fr-CH"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able of Content">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1">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 1">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2">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 2">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Jigsaw">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 3">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age">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image" Target="../media/image1.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image" Target="../media/image1.jpeg"/><Relationship Id="rId9" Type="http://schemas.openxmlformats.org/officeDocument/2006/relationships/image" Target="../media/image1.jpeg"/><Relationship Id="rId10" Type="http://schemas.openxmlformats.org/officeDocument/2006/relationships/image" Target="../media/image1.jpeg"/><Relationship Id="rId11" Type="http://schemas.openxmlformats.org/officeDocument/2006/relationships/image" Target="../media/image1.jpeg"/><Relationship Id="rId12" Type="http://schemas.openxmlformats.org/officeDocument/2006/relationships/image" Target="../media/image1.jpeg"/><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hyperlink" Target="https://icons8.com/illustrations/author/5ec7b0e101d0360016f3d1b3" TargetMode="External"/><Relationship Id="rId16" Type="http://schemas.openxmlformats.org/officeDocument/2006/relationships/hyperlink" Target="https://icons8.com/" TargetMode="External"/><Relationship Id="rId17"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image" Target="../media/image1.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3.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image" Target="../media/image1.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image" Target="../media/image1.jpeg"/><Relationship Id="rId9" Type="http://schemas.openxmlformats.org/officeDocument/2006/relationships/image" Target="../media/image1.jpeg"/><Relationship Id="rId10" Type="http://schemas.openxmlformats.org/officeDocument/2006/relationships/image" Target="../media/image1.jpeg"/><Relationship Id="rId11" Type="http://schemas.openxmlformats.org/officeDocument/2006/relationships/image" Target="../media/image1.jpeg"/><Relationship Id="rId12" Type="http://schemas.openxmlformats.org/officeDocument/2006/relationships/image" Target="../media/image1.jpeg"/><Relationship Id="rId13" Type="http://schemas.openxmlformats.org/officeDocument/2006/relationships/image" Target="../media/image1.jpeg"/><Relationship Id="rId14" Type="http://schemas.openxmlformats.org/officeDocument/2006/relationships/image" Target="../media/image1.jpeg"/><Relationship Id="rId15" Type="http://schemas.openxmlformats.org/officeDocument/2006/relationships/image" Target="../media/image1.jpeg"/><Relationship Id="rId16" Type="http://schemas.openxmlformats.org/officeDocument/2006/relationships/image" Target="../media/image1.jpeg"/><Relationship Id="rId17" Type="http://schemas.openxmlformats.org/officeDocument/2006/relationships/image" Target="../media/image1.jpeg"/><Relationship Id="rId18" Type="http://schemas.openxmlformats.org/officeDocument/2006/relationships/image" Target="../media/image1.jpeg"/><Relationship Id="rId19" Type="http://schemas.openxmlformats.org/officeDocument/2006/relationships/image" Target="../media/image1.jpeg"/><Relationship Id="rId20" Type="http://schemas.openxmlformats.org/officeDocument/2006/relationships/image" Target="../media/image1.jpeg"/><Relationship Id="rId21" Type="http://schemas.openxmlformats.org/officeDocument/2006/relationships/image" Target="../media/image1.jpeg"/><Relationship Id="rId22" Type="http://schemas.openxmlformats.org/officeDocument/2006/relationships/image" Target="../media/image1.jpeg"/><Relationship Id="rId23" Type="http://schemas.openxmlformats.org/officeDocument/2006/relationships/image" Target="../media/image1.jpeg"/><Relationship Id="rId24" Type="http://schemas.openxmlformats.org/officeDocument/2006/relationships/image" Target="../media/image1.jpeg"/><Relationship Id="rId25" Type="http://schemas.openxmlformats.org/officeDocument/2006/relationships/image" Target="../media/image1.jpeg"/><Relationship Id="rId26"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a:off x="0" y="4114800"/>
            <a:ext cx="10072800" cy="154800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grpSp>
        <p:nvGrpSpPr>
          <p:cNvPr id="1" name=""/>
          <p:cNvGrpSpPr/>
          <p:nvPr/>
        </p:nvGrpSpPr>
        <p:grpSpPr>
          <a:xfrm>
            <a:off x="0" y="0"/>
            <a:ext cx="10073520" cy="4107600"/>
            <a:chOff x="0" y="0"/>
            <a:chExt cx="10073520" cy="4107600"/>
          </a:xfrm>
        </p:grpSpPr>
        <p:sp>
          <p:nvSpPr>
            <p:cNvPr id="2" name=""/>
            <p:cNvSpPr/>
            <p:nvPr/>
          </p:nvSpPr>
          <p:spPr>
            <a:xfrm>
              <a:off x="0" y="0"/>
              <a:ext cx="10073520" cy="4107600"/>
            </a:xfrm>
            <a:prstGeom prst="rect">
              <a:avLst/>
            </a:prstGeom>
            <a:solidFill>
              <a:srgbClr val="e9ece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3" name=""/>
            <p:cNvSpPr/>
            <p:nvPr/>
          </p:nvSpPr>
          <p:spPr>
            <a:xfrm>
              <a:off x="0" y="1280160"/>
              <a:ext cx="1547280" cy="632880"/>
            </a:xfrm>
            <a:prstGeom prst="rect">
              <a:avLst/>
            </a:prstGeom>
            <a:solidFill>
              <a:srgbClr val="343a40">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ffffff"/>
                </a:solidFill>
                <a:latin typeface="Noto Sans"/>
                <a:ea typeface="DejaVu Sans"/>
              </a:endParaRPr>
            </a:p>
          </p:txBody>
        </p:sp>
        <p:sp>
          <p:nvSpPr>
            <p:cNvPr id="4" name=""/>
            <p:cNvSpPr/>
            <p:nvPr/>
          </p:nvSpPr>
          <p:spPr>
            <a:xfrm>
              <a:off x="914400" y="1920240"/>
              <a:ext cx="1272960" cy="182160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 name=""/>
            <p:cNvSpPr/>
            <p:nvPr/>
          </p:nvSpPr>
          <p:spPr>
            <a:xfrm>
              <a:off x="2194560" y="548640"/>
              <a:ext cx="1272960" cy="1821600"/>
            </a:xfrm>
            <a:prstGeom prst="rect">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 name=""/>
            <p:cNvSpPr/>
            <p:nvPr/>
          </p:nvSpPr>
          <p:spPr>
            <a:xfrm>
              <a:off x="3474720" y="1188720"/>
              <a:ext cx="358560" cy="358560"/>
            </a:xfrm>
            <a:prstGeom prst="rect">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7" name=""/>
            <p:cNvSpPr/>
            <p:nvPr/>
          </p:nvSpPr>
          <p:spPr>
            <a:xfrm>
              <a:off x="4206240" y="0"/>
              <a:ext cx="1455840" cy="907200"/>
            </a:xfrm>
            <a:prstGeom prst="rect">
              <a:avLst/>
            </a:prstGeom>
            <a:solidFill>
              <a:srgbClr val="6c757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8" name=""/>
            <p:cNvSpPr/>
            <p:nvPr/>
          </p:nvSpPr>
          <p:spPr>
            <a:xfrm>
              <a:off x="4663440" y="914400"/>
              <a:ext cx="998640" cy="450000"/>
            </a:xfrm>
            <a:prstGeom prst="rect">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9" name=""/>
            <p:cNvSpPr/>
            <p:nvPr/>
          </p:nvSpPr>
          <p:spPr>
            <a:xfrm>
              <a:off x="3474720" y="1737360"/>
              <a:ext cx="3101760" cy="99864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0" name=""/>
            <p:cNvSpPr/>
            <p:nvPr/>
          </p:nvSpPr>
          <p:spPr>
            <a:xfrm>
              <a:off x="4114800" y="2743200"/>
              <a:ext cx="1455840" cy="998640"/>
            </a:xfrm>
            <a:prstGeom prst="rect">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1" name=""/>
            <p:cNvSpPr/>
            <p:nvPr/>
          </p:nvSpPr>
          <p:spPr>
            <a:xfrm>
              <a:off x="6583680" y="1463040"/>
              <a:ext cx="1547280" cy="450000"/>
            </a:xfrm>
            <a:prstGeom prst="rect">
              <a:avLst/>
            </a:prstGeom>
            <a:solidFill>
              <a:srgbClr val="b2b2b2">
                <a:alpha val="6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2" name=""/>
            <p:cNvSpPr/>
            <p:nvPr/>
          </p:nvSpPr>
          <p:spPr>
            <a:xfrm>
              <a:off x="7315200" y="1920240"/>
              <a:ext cx="1455840" cy="1638720"/>
            </a:xfrm>
            <a:prstGeom prst="rect">
              <a:avLst/>
            </a:prstGeom>
            <a:solidFill>
              <a:srgbClr val="b2b2b2">
                <a:alpha val="3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3" name=""/>
            <p:cNvSpPr/>
            <p:nvPr/>
          </p:nvSpPr>
          <p:spPr>
            <a:xfrm>
              <a:off x="2743200" y="2377440"/>
              <a:ext cx="541440" cy="815760"/>
            </a:xfrm>
            <a:prstGeom prst="rect">
              <a:avLst/>
            </a:prstGeom>
            <a:solidFill>
              <a:srgbClr val="f4f4f9"/>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4" name=""/>
            <p:cNvSpPr/>
            <p:nvPr/>
          </p:nvSpPr>
          <p:spPr>
            <a:xfrm>
              <a:off x="8595360" y="0"/>
              <a:ext cx="1478160" cy="1455840"/>
            </a:xfrm>
            <a:prstGeom prst="rect">
              <a:avLst/>
            </a:prstGeom>
            <a:solidFill>
              <a:srgbClr val="ddddd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5" name=""/>
            <p:cNvSpPr/>
            <p:nvPr/>
          </p:nvSpPr>
          <p:spPr>
            <a:xfrm>
              <a:off x="6766560" y="0"/>
              <a:ext cx="267120" cy="998640"/>
            </a:xfrm>
            <a:prstGeom prst="rect">
              <a:avLst/>
            </a:prstGeom>
            <a:solidFill>
              <a:srgbClr val="2f4550">
                <a:alpha val="5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6" name=""/>
            <p:cNvSpPr/>
            <p:nvPr/>
          </p:nvSpPr>
          <p:spPr>
            <a:xfrm>
              <a:off x="1554480" y="0"/>
              <a:ext cx="175680" cy="907200"/>
            </a:xfrm>
            <a:prstGeom prst="rect">
              <a:avLst/>
            </a:prstGeom>
            <a:solidFill>
              <a:srgbClr val="808080"/>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7" name=""/>
            <p:cNvSpPr/>
            <p:nvPr/>
          </p:nvSpPr>
          <p:spPr>
            <a:xfrm>
              <a:off x="0" y="3017520"/>
              <a:ext cx="358560" cy="1090080"/>
            </a:xfrm>
            <a:prstGeom prst="rect">
              <a:avLst/>
            </a:prstGeom>
            <a:solidFill>
              <a:srgbClr val="f4f4f9"/>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8" name=""/>
            <p:cNvSpPr/>
            <p:nvPr/>
          </p:nvSpPr>
          <p:spPr>
            <a:xfrm>
              <a:off x="9601200" y="2560320"/>
              <a:ext cx="358560" cy="1547280"/>
            </a:xfrm>
            <a:prstGeom prst="rect">
              <a:avLst/>
            </a:prstGeom>
            <a:solidFill>
              <a:srgbClr val="b2b2b2"/>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9" name=""/>
            <p:cNvSpPr/>
            <p:nvPr/>
          </p:nvSpPr>
          <p:spPr>
            <a:xfrm>
              <a:off x="8778240" y="1828800"/>
              <a:ext cx="358560" cy="358560"/>
            </a:xfrm>
            <a:prstGeom prst="rect">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grpSp>
      <p:sp>
        <p:nvSpPr>
          <p:cNvPr id="20"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fr-CH" sz="1800" spc="-1" strike="noStrike">
                <a:solidFill>
                  <a:srgbClr val="000000"/>
                </a:solidFill>
                <a:latin typeface="Arial"/>
              </a:rPr>
              <a:t>Click to edit the title text format</a:t>
            </a:r>
            <a:endParaRPr b="0" lang="fr-CH" sz="1800" spc="-1" strike="noStrike">
              <a:solidFill>
                <a:srgbClr val="000000"/>
              </a:solidFill>
              <a:latin typeface="Arial"/>
            </a:endParaRPr>
          </a:p>
        </p:txBody>
      </p:sp>
      <p:sp>
        <p:nvSpPr>
          <p:cNvPr id="21"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CH" sz="3200" spc="-1" strike="noStrike">
                <a:solidFill>
                  <a:srgbClr val="000000"/>
                </a:solidFill>
                <a:latin typeface="Arial"/>
              </a:rPr>
              <a:t>Click to edit the outline text format</a:t>
            </a:r>
            <a:endParaRPr b="0" lang="fr-CH"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CH" sz="2800" spc="-1" strike="noStrike">
                <a:solidFill>
                  <a:srgbClr val="000000"/>
                </a:solidFill>
                <a:latin typeface="Arial"/>
              </a:rPr>
              <a:t>Second Outline Level</a:t>
            </a:r>
            <a:endParaRPr b="0" lang="fr-CH"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CH" sz="2400" spc="-1" strike="noStrike">
                <a:solidFill>
                  <a:srgbClr val="000000"/>
                </a:solidFill>
                <a:latin typeface="Arial"/>
              </a:rPr>
              <a:t>Third Outline Level</a:t>
            </a:r>
            <a:endParaRPr b="0" lang="fr-CH"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CH" sz="2000" spc="-1" strike="noStrike">
                <a:solidFill>
                  <a:srgbClr val="000000"/>
                </a:solidFill>
                <a:latin typeface="Arial"/>
              </a:rPr>
              <a:t>Fourth Outline Level</a:t>
            </a:r>
            <a:endParaRPr b="0" lang="fr-CH"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CH" sz="2000" spc="-1" strike="noStrike">
                <a:solidFill>
                  <a:srgbClr val="000000"/>
                </a:solidFill>
                <a:latin typeface="Arial"/>
              </a:rPr>
              <a:t>Fifth Outline Level</a:t>
            </a:r>
            <a:endParaRPr b="0" lang="fr-CH"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CH" sz="2000" spc="-1" strike="noStrike">
                <a:solidFill>
                  <a:srgbClr val="000000"/>
                </a:solidFill>
                <a:latin typeface="Arial"/>
              </a:rPr>
              <a:t>Sixth Outline Level</a:t>
            </a:r>
            <a:endParaRPr b="0" lang="fr-CH"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CH" sz="2000" spc="-1" strike="noStrike">
                <a:solidFill>
                  <a:srgbClr val="000000"/>
                </a:solidFill>
                <a:latin typeface="Arial"/>
              </a:rPr>
              <a:t>Seventh Outline Level</a:t>
            </a:r>
            <a:endParaRPr b="0" lang="fr-CH"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4" name=""/>
          <p:cNvGrpSpPr/>
          <p:nvPr/>
        </p:nvGrpSpPr>
        <p:grpSpPr>
          <a:xfrm>
            <a:off x="8540280" y="5058720"/>
            <a:ext cx="1273320" cy="907560"/>
            <a:chOff x="8540280" y="5058720"/>
            <a:chExt cx="1273320" cy="907560"/>
          </a:xfrm>
        </p:grpSpPr>
        <p:grpSp>
          <p:nvGrpSpPr>
            <p:cNvPr id="25" name=""/>
            <p:cNvGrpSpPr/>
            <p:nvPr/>
          </p:nvGrpSpPr>
          <p:grpSpPr>
            <a:xfrm>
              <a:off x="8540280" y="5058720"/>
              <a:ext cx="1273320" cy="907560"/>
              <a:chOff x="8540280" y="5058720"/>
              <a:chExt cx="1273320" cy="907560"/>
            </a:xfrm>
          </p:grpSpPr>
          <p:sp>
            <p:nvSpPr>
              <p:cNvPr id="26" name=""/>
              <p:cNvSpPr/>
              <p:nvPr/>
            </p:nvSpPr>
            <p:spPr>
              <a:xfrm flipV="1" rot="21598800">
                <a:off x="9637560" y="5424480"/>
                <a:ext cx="175680" cy="175680"/>
              </a:xfrm>
              <a:prstGeom prst="ellipse">
                <a:avLst/>
              </a:prstGeom>
              <a:blipFill rotWithShape="0">
                <a:blip r:embed="rId2"/>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27" name=""/>
              <p:cNvSpPr/>
              <p:nvPr/>
            </p:nvSpPr>
            <p:spPr>
              <a:xfrm flipV="1" rot="21598800">
                <a:off x="9271800" y="5424480"/>
                <a:ext cx="175680" cy="175680"/>
              </a:xfrm>
              <a:prstGeom prst="ellipse">
                <a:avLst/>
              </a:prstGeom>
              <a:blipFill rotWithShape="0">
                <a:blip r:embed="rId3"/>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28" name=""/>
              <p:cNvSpPr/>
              <p:nvPr/>
            </p:nvSpPr>
            <p:spPr>
              <a:xfrm flipV="1" rot="21598800">
                <a:off x="8906400" y="5424480"/>
                <a:ext cx="175680" cy="175680"/>
              </a:xfrm>
              <a:prstGeom prst="ellipse">
                <a:avLst/>
              </a:prstGeom>
              <a:blipFill rotWithShape="0">
                <a:blip r:embed="rId4"/>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29" name=""/>
              <p:cNvSpPr/>
              <p:nvPr/>
            </p:nvSpPr>
            <p:spPr>
              <a:xfrm flipV="1" rot="21598800">
                <a:off x="8540280" y="5424840"/>
                <a:ext cx="175680" cy="175680"/>
              </a:xfrm>
              <a:prstGeom prst="ellipse">
                <a:avLst/>
              </a:prstGeom>
              <a:blipFill rotWithShape="0">
                <a:blip r:embed="rId5"/>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0" name=""/>
              <p:cNvSpPr/>
              <p:nvPr/>
            </p:nvSpPr>
            <p:spPr>
              <a:xfrm flipV="1" rot="21598800">
                <a:off x="8540280" y="5058720"/>
                <a:ext cx="175680" cy="175680"/>
              </a:xfrm>
              <a:prstGeom prst="ellipse">
                <a:avLst/>
              </a:prstGeom>
              <a:blipFill rotWithShape="0">
                <a:blip r:embed="rId6"/>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1" name=""/>
              <p:cNvSpPr/>
              <p:nvPr/>
            </p:nvSpPr>
            <p:spPr>
              <a:xfrm flipV="1" rot="21598800">
                <a:off x="8906040" y="5058720"/>
                <a:ext cx="175680" cy="175680"/>
              </a:xfrm>
              <a:prstGeom prst="ellipse">
                <a:avLst/>
              </a:prstGeom>
              <a:blipFill rotWithShape="0">
                <a:blip r:embed="rId7"/>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2" name=""/>
              <p:cNvSpPr/>
              <p:nvPr/>
            </p:nvSpPr>
            <p:spPr>
              <a:xfrm flipV="1" rot="21598800">
                <a:off x="9271800" y="5059080"/>
                <a:ext cx="175680" cy="175680"/>
              </a:xfrm>
              <a:prstGeom prst="ellipse">
                <a:avLst/>
              </a:prstGeom>
              <a:blipFill rotWithShape="0">
                <a:blip r:embed="rId8"/>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3" name=""/>
              <p:cNvSpPr/>
              <p:nvPr/>
            </p:nvSpPr>
            <p:spPr>
              <a:xfrm flipV="1" rot="21598800">
                <a:off x="9637920" y="5058720"/>
                <a:ext cx="175680" cy="175680"/>
              </a:xfrm>
              <a:prstGeom prst="ellipse">
                <a:avLst/>
              </a:prstGeom>
              <a:blipFill rotWithShape="0">
                <a:blip r:embed="rId9"/>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4" name=""/>
              <p:cNvSpPr/>
              <p:nvPr/>
            </p:nvSpPr>
            <p:spPr>
              <a:xfrm flipV="1" rot="21598800">
                <a:off x="9637560" y="5790240"/>
                <a:ext cx="175680" cy="175680"/>
              </a:xfrm>
              <a:prstGeom prst="ellipse">
                <a:avLst/>
              </a:prstGeom>
              <a:blipFill rotWithShape="0">
                <a:blip r:embed="rId10"/>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5" name=""/>
              <p:cNvSpPr/>
              <p:nvPr/>
            </p:nvSpPr>
            <p:spPr>
              <a:xfrm flipV="1" rot="21598800">
                <a:off x="9272160" y="5790600"/>
                <a:ext cx="175680" cy="175680"/>
              </a:xfrm>
              <a:prstGeom prst="ellipse">
                <a:avLst/>
              </a:prstGeom>
              <a:blipFill rotWithShape="0">
                <a:blip r:embed="rId11"/>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6" name=""/>
              <p:cNvSpPr/>
              <p:nvPr/>
            </p:nvSpPr>
            <p:spPr>
              <a:xfrm flipV="1" rot="21598800">
                <a:off x="8906040" y="5790240"/>
                <a:ext cx="175680" cy="175680"/>
              </a:xfrm>
              <a:prstGeom prst="ellipse">
                <a:avLst/>
              </a:prstGeom>
              <a:blipFill rotWithShape="0">
                <a:blip r:embed="rId12"/>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7" name=""/>
              <p:cNvSpPr/>
              <p:nvPr/>
            </p:nvSpPr>
            <p:spPr>
              <a:xfrm flipV="1" rot="21598800">
                <a:off x="8540280" y="5790240"/>
                <a:ext cx="175680" cy="175680"/>
              </a:xfrm>
              <a:prstGeom prst="ellipse">
                <a:avLst/>
              </a:prstGeom>
              <a:blipFill rotWithShape="0">
                <a:blip r:embed="rId13"/>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grpSp>
      <p:sp>
        <p:nvSpPr>
          <p:cNvPr id="38" name=""/>
          <p:cNvSpPr/>
          <p:nvPr/>
        </p:nvSpPr>
        <p:spPr>
          <a:xfrm>
            <a:off x="1499760" y="1774080"/>
            <a:ext cx="2918880" cy="2918880"/>
          </a:xfrm>
          <a:prstGeom prst="ellipse">
            <a:avLst/>
          </a:prstGeom>
          <a:solidFill>
            <a:srgbClr val="cccccc">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39" name=""/>
          <p:cNvSpPr/>
          <p:nvPr/>
        </p:nvSpPr>
        <p:spPr>
          <a:xfrm>
            <a:off x="1225080" y="1134360"/>
            <a:ext cx="1181880" cy="1181160"/>
          </a:xfrm>
          <a:prstGeom prst="ellipse">
            <a:avLst/>
          </a:prstGeom>
          <a:solidFill>
            <a:srgbClr val="cccccc">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40" name=""/>
          <p:cNvSpPr/>
          <p:nvPr/>
        </p:nvSpPr>
        <p:spPr>
          <a:xfrm>
            <a:off x="3420000" y="4242960"/>
            <a:ext cx="632880" cy="632880"/>
          </a:xfrm>
          <a:prstGeom prst="ellipse">
            <a:avLst/>
          </a:prstGeom>
          <a:solidFill>
            <a:srgbClr val="cccccc">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pic>
        <p:nvPicPr>
          <p:cNvPr id="41" name="" descr=""/>
          <p:cNvPicPr/>
          <p:nvPr/>
        </p:nvPicPr>
        <p:blipFill>
          <a:blip r:embed="rId14"/>
          <a:stretch/>
        </p:blipFill>
        <p:spPr>
          <a:xfrm>
            <a:off x="4349520" y="792360"/>
            <a:ext cx="5518800" cy="4138200"/>
          </a:xfrm>
          <a:prstGeom prst="rect">
            <a:avLst/>
          </a:prstGeom>
          <a:ln w="0">
            <a:noFill/>
          </a:ln>
        </p:spPr>
      </p:pic>
      <p:sp>
        <p:nvSpPr>
          <p:cNvPr id="42" name=""/>
          <p:cNvSpPr/>
          <p:nvPr/>
        </p:nvSpPr>
        <p:spPr>
          <a:xfrm>
            <a:off x="4846320" y="4846320"/>
            <a:ext cx="2125800" cy="2354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de-DE" sz="1000" spc="-1" strike="noStrike">
                <a:solidFill>
                  <a:srgbClr val="000000"/>
                </a:solidFill>
                <a:latin typeface="Lato"/>
                <a:ea typeface="Noto Sans CJK SC"/>
              </a:rPr>
              <a:t>Illustrations  by </a:t>
            </a:r>
            <a:r>
              <a:rPr b="0" lang="de-DE" sz="1000" spc="-1" strike="noStrike" u="sng">
                <a:solidFill>
                  <a:srgbClr val="0000ee"/>
                </a:solidFill>
                <a:uFillTx/>
                <a:latin typeface="Lato"/>
                <a:ea typeface="Noto Sans CJK SC"/>
                <a:hlinkClick r:id="rId15"/>
              </a:rPr>
              <a:t>Pixeltrue</a:t>
            </a:r>
            <a:r>
              <a:rPr b="0" lang="de-DE" sz="1000" spc="-1" strike="noStrike">
                <a:solidFill>
                  <a:srgbClr val="000000"/>
                </a:solidFill>
                <a:latin typeface="Lato"/>
                <a:ea typeface="Noto Sans CJK SC"/>
              </a:rPr>
              <a:t> on </a:t>
            </a:r>
            <a:r>
              <a:rPr b="0" lang="de-DE" sz="1000" spc="-1" strike="noStrike" u="sng">
                <a:solidFill>
                  <a:srgbClr val="0000ee"/>
                </a:solidFill>
                <a:uFillTx/>
                <a:latin typeface="Lato"/>
                <a:ea typeface="Noto Sans CJK SC"/>
                <a:hlinkClick r:id="rId16"/>
              </a:rPr>
              <a:t>icons8</a:t>
            </a:r>
            <a:endParaRPr b="0" lang="fr-CH"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17"/>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3" name=""/>
          <p:cNvGrpSpPr/>
          <p:nvPr/>
        </p:nvGrpSpPr>
        <p:grpSpPr>
          <a:xfrm>
            <a:off x="7406640" y="3566160"/>
            <a:ext cx="2370240" cy="4290480"/>
            <a:chOff x="7406640" y="3566160"/>
            <a:chExt cx="2370240" cy="4290480"/>
          </a:xfrm>
        </p:grpSpPr>
        <p:sp>
          <p:nvSpPr>
            <p:cNvPr id="44" name=""/>
            <p:cNvSpPr/>
            <p:nvPr/>
          </p:nvSpPr>
          <p:spPr>
            <a:xfrm>
              <a:off x="8138160" y="4754880"/>
              <a:ext cx="450000" cy="2553120"/>
            </a:xfrm>
            <a:prstGeom prst="rect">
              <a:avLst/>
            </a:prstGeom>
            <a:blipFill rotWithShape="0">
              <a:blip r:embed="rId2"/>
              <a:srcRect/>
              <a:tile tx="0" ty="0" sx="67730" sy="67730"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45" name=""/>
            <p:cNvSpPr/>
            <p:nvPr/>
          </p:nvSpPr>
          <p:spPr>
            <a:xfrm>
              <a:off x="8961120" y="3566160"/>
              <a:ext cx="450000" cy="2553120"/>
            </a:xfrm>
            <a:prstGeom prst="rect">
              <a:avLst/>
            </a:prstGeom>
            <a:blipFill rotWithShape="0">
              <a:blip r:embed="rId3"/>
              <a:srcRect/>
              <a:tile tx="0" ty="0" sx="67730" sy="67730"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46" name=""/>
            <p:cNvSpPr/>
            <p:nvPr/>
          </p:nvSpPr>
          <p:spPr>
            <a:xfrm>
              <a:off x="8503920" y="5120640"/>
              <a:ext cx="1272960" cy="84240"/>
            </a:xfrm>
            <a:prstGeom prst="rect">
              <a:avLst/>
            </a:prstGeom>
            <a:solidFill>
              <a:srgbClr val="cccccc">
                <a:alpha val="75000"/>
              </a:srgbClr>
            </a:solidFill>
            <a:ln w="0">
              <a:noFill/>
            </a:ln>
          </p:spPr>
          <p:style>
            <a:lnRef idx="0"/>
            <a:fillRef idx="0"/>
            <a:effectRef idx="0"/>
            <a:fontRef idx="minor"/>
          </p:style>
          <p:txBody>
            <a:bodyPr wrap="none" lIns="90000" rIns="90000" tIns="42120" bIns="42120" anchor="ctr">
              <a:noAutofit/>
            </a:bodyPr>
            <a:p>
              <a:pPr>
                <a:lnSpc>
                  <a:spcPct val="100000"/>
                </a:lnSpc>
              </a:pPr>
              <a:endParaRPr b="0" lang="de-DE" sz="1800" spc="-1" strike="noStrike">
                <a:solidFill>
                  <a:srgbClr val="000000"/>
                </a:solidFill>
                <a:latin typeface="Noto Sans"/>
                <a:ea typeface="DejaVu Sans"/>
              </a:endParaRPr>
            </a:p>
          </p:txBody>
        </p:sp>
        <p:sp>
          <p:nvSpPr>
            <p:cNvPr id="47" name=""/>
            <p:cNvSpPr/>
            <p:nvPr/>
          </p:nvSpPr>
          <p:spPr>
            <a:xfrm>
              <a:off x="8321040" y="5303520"/>
              <a:ext cx="907200" cy="84240"/>
            </a:xfrm>
            <a:prstGeom prst="rect">
              <a:avLst/>
            </a:prstGeom>
            <a:solidFill>
              <a:srgbClr val="cccccc">
                <a:alpha val="75000"/>
              </a:srgbClr>
            </a:solidFill>
            <a:ln w="0">
              <a:noFill/>
            </a:ln>
          </p:spPr>
          <p:style>
            <a:lnRef idx="0"/>
            <a:fillRef idx="0"/>
            <a:effectRef idx="0"/>
            <a:fontRef idx="minor"/>
          </p:style>
          <p:txBody>
            <a:bodyPr wrap="none" lIns="90000" rIns="90000" tIns="42120" bIns="42120" anchor="ctr">
              <a:noAutofit/>
            </a:bodyPr>
            <a:p>
              <a:pPr>
                <a:lnSpc>
                  <a:spcPct val="100000"/>
                </a:lnSpc>
              </a:pPr>
              <a:endParaRPr b="0" lang="de-DE" sz="1800" spc="-1" strike="noStrike">
                <a:solidFill>
                  <a:srgbClr val="000000"/>
                </a:solidFill>
                <a:latin typeface="Noto Sans"/>
                <a:ea typeface="DejaVu Sans"/>
              </a:endParaRPr>
            </a:p>
          </p:txBody>
        </p:sp>
        <p:sp>
          <p:nvSpPr>
            <p:cNvPr id="48" name=""/>
            <p:cNvSpPr/>
            <p:nvPr/>
          </p:nvSpPr>
          <p:spPr>
            <a:xfrm>
              <a:off x="8869680" y="5486400"/>
              <a:ext cx="907200" cy="84240"/>
            </a:xfrm>
            <a:prstGeom prst="rect">
              <a:avLst/>
            </a:prstGeom>
            <a:solidFill>
              <a:srgbClr val="cccccc">
                <a:alpha val="75000"/>
              </a:srgbClr>
            </a:solidFill>
            <a:ln w="0">
              <a:noFill/>
            </a:ln>
          </p:spPr>
          <p:style>
            <a:lnRef idx="0"/>
            <a:fillRef idx="0"/>
            <a:effectRef idx="0"/>
            <a:fontRef idx="minor"/>
          </p:style>
          <p:txBody>
            <a:bodyPr wrap="none" lIns="90000" rIns="90000" tIns="42120" bIns="42120" anchor="ctr">
              <a:noAutofit/>
            </a:bodyPr>
            <a:p>
              <a:pPr>
                <a:lnSpc>
                  <a:spcPct val="100000"/>
                </a:lnSpc>
              </a:pPr>
              <a:endParaRPr b="0" lang="de-DE" sz="1800" spc="-1" strike="noStrike">
                <a:solidFill>
                  <a:srgbClr val="000000"/>
                </a:solidFill>
                <a:latin typeface="Noto Sans"/>
                <a:ea typeface="DejaVu Sans"/>
              </a:endParaRPr>
            </a:p>
          </p:txBody>
        </p:sp>
        <p:sp>
          <p:nvSpPr>
            <p:cNvPr id="49" name=""/>
            <p:cNvSpPr/>
            <p:nvPr/>
          </p:nvSpPr>
          <p:spPr>
            <a:xfrm>
              <a:off x="7406640" y="5303520"/>
              <a:ext cx="450000" cy="2553120"/>
            </a:xfrm>
            <a:prstGeom prst="rect">
              <a:avLst/>
            </a:prstGeom>
            <a:blipFill rotWithShape="0">
              <a:blip r:embed="rId4"/>
              <a:srcRect/>
              <a:tile tx="0" ty="0" sx="67730" sy="67730"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grpSp>
      <p:sp>
        <p:nvSpPr>
          <p:cNvPr id="50" name=""/>
          <p:cNvSpPr/>
          <p:nvPr/>
        </p:nvSpPr>
        <p:spPr>
          <a:xfrm flipH="1" flipV="1">
            <a:off x="1448280" y="-1561680"/>
            <a:ext cx="450000" cy="2553120"/>
          </a:xfrm>
          <a:prstGeom prst="rect">
            <a:avLst/>
          </a:prstGeom>
          <a:blipFill rotWithShape="0">
            <a:blip r:embed="rId5"/>
            <a:srcRect/>
            <a:tile tx="0" ty="0" sx="67730" sy="67730"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1" name=""/>
          <p:cNvSpPr/>
          <p:nvPr/>
        </p:nvSpPr>
        <p:spPr>
          <a:xfrm flipH="1" flipV="1">
            <a:off x="625320" y="-365400"/>
            <a:ext cx="450000" cy="2553120"/>
          </a:xfrm>
          <a:prstGeom prst="rect">
            <a:avLst/>
          </a:prstGeom>
          <a:blipFill rotWithShape="0">
            <a:blip r:embed="rId6"/>
            <a:srcRect/>
            <a:tile tx="0" ty="0" sx="67730" sy="67730"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2" name=""/>
          <p:cNvSpPr/>
          <p:nvPr/>
        </p:nvSpPr>
        <p:spPr>
          <a:xfrm flipH="1" flipV="1">
            <a:off x="267120" y="541440"/>
            <a:ext cx="1272960" cy="84240"/>
          </a:xfrm>
          <a:prstGeom prst="rect">
            <a:avLst/>
          </a:prstGeom>
          <a:solidFill>
            <a:srgbClr val="cccccc">
              <a:alpha val="75000"/>
            </a:srgbClr>
          </a:solidFill>
          <a:ln w="0">
            <a:noFill/>
          </a:ln>
        </p:spPr>
        <p:style>
          <a:lnRef idx="0"/>
          <a:fillRef idx="0"/>
          <a:effectRef idx="0"/>
          <a:fontRef idx="minor"/>
        </p:style>
        <p:txBody>
          <a:bodyPr wrap="none" lIns="90000" rIns="90000" tIns="42120" bIns="42120" anchor="ctr">
            <a:noAutofit/>
          </a:bodyPr>
          <a:p>
            <a:pPr>
              <a:lnSpc>
                <a:spcPct val="100000"/>
              </a:lnSpc>
            </a:pPr>
            <a:endParaRPr b="0" lang="de-DE" sz="1800" spc="-1" strike="noStrike">
              <a:solidFill>
                <a:srgbClr val="000000"/>
              </a:solidFill>
              <a:latin typeface="Noto Sans"/>
              <a:ea typeface="DejaVu Sans"/>
            </a:endParaRPr>
          </a:p>
        </p:txBody>
      </p:sp>
      <p:sp>
        <p:nvSpPr>
          <p:cNvPr id="53" name=""/>
          <p:cNvSpPr/>
          <p:nvPr/>
        </p:nvSpPr>
        <p:spPr>
          <a:xfrm flipH="1" flipV="1">
            <a:off x="815760" y="358560"/>
            <a:ext cx="907200" cy="84240"/>
          </a:xfrm>
          <a:prstGeom prst="rect">
            <a:avLst/>
          </a:prstGeom>
          <a:solidFill>
            <a:srgbClr val="cccccc">
              <a:alpha val="75000"/>
            </a:srgbClr>
          </a:solidFill>
          <a:ln w="0">
            <a:noFill/>
          </a:ln>
        </p:spPr>
        <p:style>
          <a:lnRef idx="0"/>
          <a:fillRef idx="0"/>
          <a:effectRef idx="0"/>
          <a:fontRef idx="minor"/>
        </p:style>
        <p:txBody>
          <a:bodyPr wrap="none" lIns="90000" rIns="90000" tIns="42120" bIns="42120" anchor="ctr">
            <a:noAutofit/>
          </a:bodyPr>
          <a:p>
            <a:pPr>
              <a:lnSpc>
                <a:spcPct val="100000"/>
              </a:lnSpc>
            </a:pPr>
            <a:endParaRPr b="0" lang="de-DE" sz="1800" spc="-1" strike="noStrike">
              <a:solidFill>
                <a:srgbClr val="000000"/>
              </a:solidFill>
              <a:latin typeface="Noto Sans"/>
              <a:ea typeface="DejaVu Sans"/>
            </a:endParaRPr>
          </a:p>
        </p:txBody>
      </p:sp>
      <p:sp>
        <p:nvSpPr>
          <p:cNvPr id="54" name=""/>
          <p:cNvSpPr/>
          <p:nvPr/>
        </p:nvSpPr>
        <p:spPr>
          <a:xfrm flipH="1" flipV="1">
            <a:off x="267120" y="175680"/>
            <a:ext cx="907200" cy="84240"/>
          </a:xfrm>
          <a:prstGeom prst="rect">
            <a:avLst/>
          </a:prstGeom>
          <a:solidFill>
            <a:srgbClr val="cccccc">
              <a:alpha val="75000"/>
            </a:srgbClr>
          </a:solidFill>
          <a:ln w="0">
            <a:noFill/>
          </a:ln>
        </p:spPr>
        <p:style>
          <a:lnRef idx="0"/>
          <a:fillRef idx="0"/>
          <a:effectRef idx="0"/>
          <a:fontRef idx="minor"/>
        </p:style>
        <p:txBody>
          <a:bodyPr wrap="none" lIns="90000" rIns="90000" tIns="42120" bIns="42120" anchor="ctr">
            <a:noAutofit/>
          </a:bodyPr>
          <a:p>
            <a:pPr>
              <a:lnSpc>
                <a:spcPct val="100000"/>
              </a:lnSpc>
            </a:pPr>
            <a:endParaRPr b="0" lang="de-DE" sz="1800" spc="-1" strike="noStrike">
              <a:solidFill>
                <a:srgbClr val="000000"/>
              </a:solidFill>
              <a:latin typeface="Noto Sans"/>
              <a:ea typeface="DejaVu Sans"/>
            </a:endParaRPr>
          </a:p>
        </p:txBody>
      </p:sp>
      <p:sp>
        <p:nvSpPr>
          <p:cNvPr id="55" name=""/>
          <p:cNvSpPr/>
          <p:nvPr/>
        </p:nvSpPr>
        <p:spPr>
          <a:xfrm flipH="1" flipV="1">
            <a:off x="2187360" y="-2110320"/>
            <a:ext cx="450000" cy="2553120"/>
          </a:xfrm>
          <a:prstGeom prst="rect">
            <a:avLst/>
          </a:prstGeom>
          <a:blipFill rotWithShape="0">
            <a:blip r:embed="rId7"/>
            <a:srcRect/>
            <a:tile tx="0" ty="0" sx="67730" sy="67730"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6" name=""/>
          <p:cNvSpPr/>
          <p:nvPr/>
        </p:nvSpPr>
        <p:spPr>
          <a:xfrm>
            <a:off x="3474720" y="2560320"/>
            <a:ext cx="2736000" cy="273600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fr-CH" sz="4400" spc="-1" strike="noStrike">
                <a:solidFill>
                  <a:srgbClr val="000000"/>
                </a:solidFill>
                <a:latin typeface="Arial"/>
              </a:rPr>
              <a:t>Click to edit the title text format</a:t>
            </a:r>
            <a:endParaRPr b="0" lang="fr-CH" sz="4400" spc="-1" strike="noStrike">
              <a:solidFill>
                <a:srgbClr val="000000"/>
              </a:solidFill>
              <a:latin typeface="Arial"/>
            </a:endParaRPr>
          </a:p>
        </p:txBody>
      </p:sp>
      <p:sp>
        <p:nvSpPr>
          <p:cNvPr id="58"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CH" sz="3200" spc="-1" strike="noStrike">
                <a:solidFill>
                  <a:srgbClr val="000000"/>
                </a:solidFill>
                <a:latin typeface="Arial"/>
              </a:rPr>
              <a:t>Click to edit the outline text format</a:t>
            </a:r>
            <a:endParaRPr b="0" lang="fr-CH"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CH" sz="2800" spc="-1" strike="noStrike">
                <a:solidFill>
                  <a:srgbClr val="000000"/>
                </a:solidFill>
                <a:latin typeface="Arial"/>
              </a:rPr>
              <a:t>Second Outline Level</a:t>
            </a:r>
            <a:endParaRPr b="0" lang="fr-CH"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CH" sz="2400" spc="-1" strike="noStrike">
                <a:solidFill>
                  <a:srgbClr val="000000"/>
                </a:solidFill>
                <a:latin typeface="Arial"/>
              </a:rPr>
              <a:t>Third Outline Level</a:t>
            </a:r>
            <a:endParaRPr b="0" lang="fr-CH"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CH" sz="2000" spc="-1" strike="noStrike">
                <a:solidFill>
                  <a:srgbClr val="000000"/>
                </a:solidFill>
                <a:latin typeface="Arial"/>
              </a:rPr>
              <a:t>Fourth Outline Level</a:t>
            </a:r>
            <a:endParaRPr b="0" lang="fr-CH"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CH" sz="2000" spc="-1" strike="noStrike">
                <a:solidFill>
                  <a:srgbClr val="000000"/>
                </a:solidFill>
                <a:latin typeface="Arial"/>
              </a:rPr>
              <a:t>Fifth Outline Level</a:t>
            </a:r>
            <a:endParaRPr b="0" lang="fr-CH"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CH" sz="2000" spc="-1" strike="noStrike">
                <a:solidFill>
                  <a:srgbClr val="000000"/>
                </a:solidFill>
                <a:latin typeface="Arial"/>
              </a:rPr>
              <a:t>Sixth Outline Level</a:t>
            </a:r>
            <a:endParaRPr b="0" lang="fr-CH"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CH" sz="2000" spc="-1" strike="noStrike">
                <a:solidFill>
                  <a:srgbClr val="000000"/>
                </a:solidFill>
                <a:latin typeface="Arial"/>
              </a:rPr>
              <a:t>Seventh Outline Level</a:t>
            </a:r>
            <a:endParaRPr b="0" lang="fr-CH"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
          <p:cNvSpPr/>
          <p:nvPr/>
        </p:nvSpPr>
        <p:spPr>
          <a:xfrm>
            <a:off x="822960" y="2468880"/>
            <a:ext cx="1455840" cy="1455840"/>
          </a:xfrm>
          <a:prstGeom prst="ellipse">
            <a:avLst/>
          </a:prstGeom>
          <a:solidFill>
            <a:srgbClr val="eeeeee"/>
          </a:solidFill>
          <a:ln w="0">
            <a:noFill/>
          </a:ln>
          <a:effectLst>
            <a:outerShdw blurRad="0" dir="2700000" dist="102841" rotWithShape="0">
              <a:srgbClr val="808080">
                <a:alpha val="20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0" name=""/>
          <p:cNvSpPr/>
          <p:nvPr/>
        </p:nvSpPr>
        <p:spPr>
          <a:xfrm>
            <a:off x="4480560" y="1554480"/>
            <a:ext cx="1455840" cy="1455840"/>
          </a:xfrm>
          <a:prstGeom prst="ellipse">
            <a:avLst/>
          </a:prstGeom>
          <a:solidFill>
            <a:srgbClr val="eeeeee"/>
          </a:solidFill>
          <a:ln w="0">
            <a:noFill/>
          </a:ln>
          <a:effectLst>
            <a:outerShdw blurRad="0" dir="2700000" dist="102841" rotWithShape="0">
              <a:srgbClr val="808080">
                <a:alpha val="20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1" name=""/>
          <p:cNvSpPr/>
          <p:nvPr/>
        </p:nvSpPr>
        <p:spPr>
          <a:xfrm>
            <a:off x="6583680" y="3108960"/>
            <a:ext cx="1455840" cy="1455840"/>
          </a:xfrm>
          <a:prstGeom prst="ellipse">
            <a:avLst/>
          </a:prstGeom>
          <a:solidFill>
            <a:srgbClr val="eeeeee"/>
          </a:solidFill>
          <a:ln w="0">
            <a:noFill/>
          </a:ln>
          <a:effectLst>
            <a:outerShdw blurRad="0" dir="2700000" dist="102841" rotWithShape="0">
              <a:srgbClr val="808080">
                <a:alpha val="20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2" name=""/>
          <p:cNvSpPr/>
          <p:nvPr/>
        </p:nvSpPr>
        <p:spPr>
          <a:xfrm>
            <a:off x="1554480" y="4114800"/>
            <a:ext cx="907200" cy="650160"/>
          </a:xfrm>
          <a:custGeom>
            <a:avLst/>
            <a:gdLst>
              <a:gd name="textAreaLeft" fmla="*/ 0 w 907200"/>
              <a:gd name="textAreaRight" fmla="*/ 914400 w 907200"/>
              <a:gd name="textAreaTop" fmla="*/ 0 h 650160"/>
              <a:gd name="textAreaBottom" fmla="*/ 657360 h 650160"/>
            </a:gdLst>
            <a:ahLst/>
            <a:rect l="textAreaLeft" t="textAreaTop" r="textAreaRight" b="textAreaBottom"/>
            <a:pathLst>
              <a:path fill="none" w="2540" h="1826">
                <a:moveTo>
                  <a:pt x="0" y="0"/>
                </a:moveTo>
                <a:cubicBezTo>
                  <a:pt x="508" y="2286"/>
                  <a:pt x="2540" y="1778"/>
                  <a:pt x="2540" y="1778"/>
                </a:cubicBezTo>
              </a:path>
            </a:pathLst>
          </a:custGeom>
          <a:noFill/>
          <a:ln w="36720">
            <a:solidFill>
              <a:srgbClr val="666666"/>
            </a:solidFill>
            <a:custDash>
              <a:ds d="600000" sp="300000"/>
            </a:custDash>
            <a:roun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Noto Sans"/>
              <a:ea typeface="DejaVu Sans"/>
            </a:endParaRPr>
          </a:p>
        </p:txBody>
      </p:sp>
      <p:sp>
        <p:nvSpPr>
          <p:cNvPr id="63" name=""/>
          <p:cNvSpPr/>
          <p:nvPr/>
        </p:nvSpPr>
        <p:spPr>
          <a:xfrm>
            <a:off x="3657600" y="1188720"/>
            <a:ext cx="815760" cy="632880"/>
          </a:xfrm>
          <a:custGeom>
            <a:avLst/>
            <a:gdLst>
              <a:gd name="textAreaLeft" fmla="*/ 0 w 815760"/>
              <a:gd name="textAreaRight" fmla="*/ 822960 w 815760"/>
              <a:gd name="textAreaTop" fmla="*/ 0 h 632880"/>
              <a:gd name="textAreaBottom" fmla="*/ 640080 h 632880"/>
            </a:gdLst>
            <a:ahLst/>
            <a:rect l="textAreaLeft" t="textAreaTop" r="textAreaRight" b="textAreaBottom"/>
            <a:pathLst>
              <a:path fill="none" w="2286" h="1778">
                <a:moveTo>
                  <a:pt x="2286" y="1778"/>
                </a:moveTo>
                <a:cubicBezTo>
                  <a:pt x="1016" y="1778"/>
                  <a:pt x="2033" y="0"/>
                  <a:pt x="0" y="0"/>
                </a:cubicBezTo>
              </a:path>
            </a:pathLst>
          </a:custGeom>
          <a:noFill/>
          <a:ln w="36720">
            <a:solidFill>
              <a:srgbClr val="666666"/>
            </a:solidFill>
            <a:custDash>
              <a:ds d="600000" sp="300000"/>
            </a:custDash>
            <a:roun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Noto Sans"/>
              <a:ea typeface="DejaVu Sans"/>
            </a:endParaRPr>
          </a:p>
        </p:txBody>
      </p:sp>
      <p:sp>
        <p:nvSpPr>
          <p:cNvPr id="64" name=""/>
          <p:cNvSpPr/>
          <p:nvPr/>
        </p:nvSpPr>
        <p:spPr>
          <a:xfrm>
            <a:off x="7955280" y="2011680"/>
            <a:ext cx="1456920" cy="1181520"/>
          </a:xfrm>
          <a:custGeom>
            <a:avLst/>
            <a:gdLst>
              <a:gd name="textAreaLeft" fmla="*/ 0 w 1456920"/>
              <a:gd name="textAreaRight" fmla="*/ 1464120 w 1456920"/>
              <a:gd name="textAreaTop" fmla="*/ 0 h 1181520"/>
              <a:gd name="textAreaBottom" fmla="*/ 1188720 h 1181520"/>
            </a:gdLst>
            <a:ahLst/>
            <a:rect l="textAreaLeft" t="textAreaTop" r="textAreaRight" b="textAreaBottom"/>
            <a:pathLst>
              <a:path fill="none" w="4067" h="3302">
                <a:moveTo>
                  <a:pt x="3302" y="0"/>
                </a:moveTo>
                <a:cubicBezTo>
                  <a:pt x="4826" y="1016"/>
                  <a:pt x="3810" y="2286"/>
                  <a:pt x="2540" y="2286"/>
                </a:cubicBezTo>
                <a:cubicBezTo>
                  <a:pt x="1269" y="2286"/>
                  <a:pt x="253" y="2540"/>
                  <a:pt x="0" y="3302"/>
                </a:cubicBezTo>
              </a:path>
            </a:pathLst>
          </a:custGeom>
          <a:noFill/>
          <a:ln w="36720">
            <a:solidFill>
              <a:srgbClr val="666666"/>
            </a:solidFill>
            <a:custDash>
              <a:ds d="600000" sp="300000"/>
            </a:custDash>
            <a:roun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Noto Sans"/>
              <a:ea typeface="DejaVu Sans"/>
            </a:endParaRPr>
          </a:p>
        </p:txBody>
      </p:sp>
      <p:sp>
        <p:nvSpPr>
          <p:cNvPr id="65" name=""/>
          <p:cNvSpPr/>
          <p:nvPr/>
        </p:nvSpPr>
        <p:spPr>
          <a:xfrm>
            <a:off x="2468880" y="822960"/>
            <a:ext cx="1403280" cy="136440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6" name=""/>
          <p:cNvSpPr/>
          <p:nvPr/>
        </p:nvSpPr>
        <p:spPr>
          <a:xfrm>
            <a:off x="3931920" y="4663440"/>
            <a:ext cx="1677600" cy="163872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7" name=""/>
          <p:cNvSpPr/>
          <p:nvPr/>
        </p:nvSpPr>
        <p:spPr>
          <a:xfrm>
            <a:off x="8412480" y="1280160"/>
            <a:ext cx="1090080" cy="9986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
          <p:cNvSpPr/>
          <p:nvPr/>
        </p:nvSpPr>
        <p:spPr>
          <a:xfrm>
            <a:off x="2103480" y="3658320"/>
            <a:ext cx="1638720" cy="163872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69" name=""/>
          <p:cNvSpPr/>
          <p:nvPr/>
        </p:nvSpPr>
        <p:spPr>
          <a:xfrm>
            <a:off x="823320" y="-273240"/>
            <a:ext cx="2187360" cy="21873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0" name=""/>
          <p:cNvSpPr/>
          <p:nvPr/>
        </p:nvSpPr>
        <p:spPr>
          <a:xfrm>
            <a:off x="7955640" y="3109680"/>
            <a:ext cx="2187360" cy="21873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1" name=""/>
          <p:cNvSpPr/>
          <p:nvPr/>
        </p:nvSpPr>
        <p:spPr>
          <a:xfrm>
            <a:off x="9601560" y="915120"/>
            <a:ext cx="1638720" cy="163872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nvGrpSpPr>
          <p:cNvPr id="72" name=""/>
          <p:cNvGrpSpPr/>
          <p:nvPr/>
        </p:nvGrpSpPr>
        <p:grpSpPr>
          <a:xfrm>
            <a:off x="3911040" y="762120"/>
            <a:ext cx="2426400" cy="4331880"/>
            <a:chOff x="3911040" y="762120"/>
            <a:chExt cx="2426400" cy="4331880"/>
          </a:xfrm>
        </p:grpSpPr>
        <p:sp>
          <p:nvSpPr>
            <p:cNvPr id="73" name=""/>
            <p:cNvSpPr/>
            <p:nvPr/>
          </p:nvSpPr>
          <p:spPr>
            <a:xfrm flipH="1" flipV="1" rot="5330400">
              <a:off x="4846680" y="3364560"/>
              <a:ext cx="1364400" cy="1455840"/>
            </a:xfrm>
            <a:prstGeom prst="parallelogram">
              <a:avLst>
                <a:gd name="adj" fmla="val 50564"/>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4" name=""/>
            <p:cNvSpPr/>
            <p:nvPr/>
          </p:nvSpPr>
          <p:spPr>
            <a:xfrm flipH="1" flipV="1" rot="5330400">
              <a:off x="4016160" y="2326320"/>
              <a:ext cx="1364400" cy="1455840"/>
            </a:xfrm>
            <a:prstGeom prst="parallelogram">
              <a:avLst>
                <a:gd name="adj" fmla="val 50564"/>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5" name=""/>
            <p:cNvSpPr/>
            <p:nvPr/>
          </p:nvSpPr>
          <p:spPr>
            <a:xfrm flipH="1" flipV="1" rot="5330400">
              <a:off x="4913280" y="2062080"/>
              <a:ext cx="1364400" cy="1455840"/>
            </a:xfrm>
            <a:prstGeom prst="parallelogram">
              <a:avLst>
                <a:gd name="adj" fmla="val 50564"/>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6" name=""/>
            <p:cNvSpPr/>
            <p:nvPr/>
          </p:nvSpPr>
          <p:spPr>
            <a:xfrm flipH="1" flipV="1" rot="5330400">
              <a:off x="3970080" y="968400"/>
              <a:ext cx="1364400" cy="1455840"/>
            </a:xfrm>
            <a:prstGeom prst="parallelogram">
              <a:avLst>
                <a:gd name="adj" fmla="val 50564"/>
              </a:avLst>
            </a:prstGeom>
            <a:solidFill>
              <a:srgbClr val="6c757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7" name=""/>
            <p:cNvSpPr/>
            <p:nvPr/>
          </p:nvSpPr>
          <p:spPr>
            <a:xfrm flipH="1" flipV="1" rot="5330400">
              <a:off x="4904280" y="730440"/>
              <a:ext cx="1364400" cy="1455840"/>
            </a:xfrm>
            <a:prstGeom prst="parallelogram">
              <a:avLst>
                <a:gd name="adj" fmla="val 50564"/>
              </a:avLst>
            </a:prstGeom>
            <a:solidFill>
              <a:srgbClr val="343a40"/>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ffffff"/>
                </a:solidFill>
                <a:latin typeface="Arial"/>
                <a:ea typeface="DejaVu Sans"/>
              </a:endParaRPr>
            </a:p>
          </p:txBody>
        </p:sp>
        <p:sp>
          <p:nvSpPr>
            <p:cNvPr id="78" name=""/>
            <p:cNvSpPr/>
            <p:nvPr/>
          </p:nvSpPr>
          <p:spPr>
            <a:xfrm flipH="1" flipV="1" rot="5330400">
              <a:off x="4024800" y="3668760"/>
              <a:ext cx="1364400" cy="1455840"/>
            </a:xfrm>
            <a:prstGeom prst="parallelogram">
              <a:avLst>
                <a:gd name="adj" fmla="val 50564"/>
              </a:avLst>
            </a:prstGeom>
            <a:solidFill>
              <a:srgbClr val="e9ece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
          <p:cNvSpPr/>
          <p:nvPr/>
        </p:nvSpPr>
        <p:spPr>
          <a:xfrm>
            <a:off x="6411960" y="1300320"/>
            <a:ext cx="854640" cy="17568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0" name=""/>
          <p:cNvSpPr/>
          <p:nvPr/>
        </p:nvSpPr>
        <p:spPr>
          <a:xfrm>
            <a:off x="5813280" y="3854880"/>
            <a:ext cx="854640" cy="17568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1" name=""/>
          <p:cNvSpPr/>
          <p:nvPr/>
        </p:nvSpPr>
        <p:spPr>
          <a:xfrm>
            <a:off x="7589520" y="2560320"/>
            <a:ext cx="2187360" cy="21873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2" name=""/>
          <p:cNvSpPr/>
          <p:nvPr/>
        </p:nvSpPr>
        <p:spPr>
          <a:xfrm>
            <a:off x="3200400" y="731520"/>
            <a:ext cx="1677600" cy="163872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3" name=""/>
          <p:cNvSpPr/>
          <p:nvPr/>
        </p:nvSpPr>
        <p:spPr>
          <a:xfrm>
            <a:off x="1424160" y="3489120"/>
            <a:ext cx="1677600" cy="163872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4" name=""/>
          <p:cNvSpPr/>
          <p:nvPr/>
        </p:nvSpPr>
        <p:spPr>
          <a:xfrm>
            <a:off x="700920" y="1900080"/>
            <a:ext cx="1395000" cy="1841760"/>
          </a:xfrm>
          <a:custGeom>
            <a:avLst/>
            <a:gdLst>
              <a:gd name="textAreaLeft" fmla="*/ 0 w 1395000"/>
              <a:gd name="textAreaRight" fmla="*/ 1402200 w 1395000"/>
              <a:gd name="textAreaTop" fmla="*/ 0 h 1841760"/>
              <a:gd name="textAreaBottom" fmla="*/ 1848960 h 1841760"/>
            </a:gdLst>
            <a:ahLst/>
            <a:rect l="textAreaLeft" t="textAreaTop" r="textAreaRight" b="textAreaBottom"/>
            <a:pathLst>
              <a:path fill="none" w="3895" h="5136">
                <a:moveTo>
                  <a:pt x="339" y="0"/>
                </a:moveTo>
                <a:cubicBezTo>
                  <a:pt x="-931" y="2540"/>
                  <a:pt x="1609" y="5588"/>
                  <a:pt x="3895" y="5080"/>
                </a:cubicBezTo>
              </a:path>
            </a:pathLst>
          </a:custGeom>
          <a:noFill/>
          <a:ln w="36720">
            <a:solidFill>
              <a:srgbClr val="666666"/>
            </a:solidFill>
            <a:custDash>
              <a:ds d="600000" sp="300000"/>
            </a:custDash>
            <a:round/>
            <a:headEnd len="med" type="triangle" w="med"/>
            <a:tailEnd len="med" type="triangle" w="me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85" name=""/>
          <p:cNvSpPr/>
          <p:nvPr/>
        </p:nvSpPr>
        <p:spPr>
          <a:xfrm>
            <a:off x="3931920" y="2011680"/>
            <a:ext cx="968760" cy="1364400"/>
          </a:xfrm>
          <a:custGeom>
            <a:avLst/>
            <a:gdLst>
              <a:gd name="textAreaLeft" fmla="*/ 0 w 968760"/>
              <a:gd name="textAreaRight" fmla="*/ 975960 w 968760"/>
              <a:gd name="textAreaTop" fmla="*/ 0 h 1364400"/>
              <a:gd name="textAreaBottom" fmla="*/ 1371600 h 1364400"/>
            </a:gdLst>
            <a:ahLst/>
            <a:rect l="textAreaLeft" t="textAreaTop" r="textAreaRight" b="textAreaBottom"/>
            <a:pathLst>
              <a:path fill="none" w="2711" h="3810">
                <a:moveTo>
                  <a:pt x="0" y="3810"/>
                </a:moveTo>
                <a:cubicBezTo>
                  <a:pt x="762" y="3048"/>
                  <a:pt x="1271" y="3556"/>
                  <a:pt x="1270" y="2795"/>
                </a:cubicBezTo>
                <a:cubicBezTo>
                  <a:pt x="1270" y="2032"/>
                  <a:pt x="3301" y="2286"/>
                  <a:pt x="2540" y="3048"/>
                </a:cubicBezTo>
                <a:cubicBezTo>
                  <a:pt x="1778" y="3810"/>
                  <a:pt x="1524" y="508"/>
                  <a:pt x="2540" y="0"/>
                </a:cubicBezTo>
              </a:path>
            </a:pathLst>
          </a:custGeom>
          <a:noFill/>
          <a:ln w="36720">
            <a:solidFill>
              <a:srgbClr val="666666"/>
            </a:solidFill>
            <a:custDash>
              <a:ds d="600000" sp="300000"/>
            </a:custDash>
            <a:round/>
            <a:headEnd len="med" type="triangle" w="med"/>
            <a:tailEnd len="med" type="triangle" w="me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86" name=""/>
          <p:cNvSpPr/>
          <p:nvPr/>
        </p:nvSpPr>
        <p:spPr>
          <a:xfrm>
            <a:off x="7724880" y="2103120"/>
            <a:ext cx="771840" cy="1455840"/>
          </a:xfrm>
          <a:custGeom>
            <a:avLst/>
            <a:gdLst>
              <a:gd name="textAreaLeft" fmla="*/ 0 w 771840"/>
              <a:gd name="textAreaRight" fmla="*/ 779040 w 771840"/>
              <a:gd name="textAreaTop" fmla="*/ 0 h 1455840"/>
              <a:gd name="textAreaBottom" fmla="*/ 1463040 h 1455840"/>
            </a:gdLst>
            <a:ahLst/>
            <a:rect l="textAreaLeft" t="textAreaTop" r="textAreaRight" b="textAreaBottom"/>
            <a:pathLst>
              <a:path fill="none" w="2164" h="4064">
                <a:moveTo>
                  <a:pt x="132" y="4064"/>
                </a:moveTo>
                <a:cubicBezTo>
                  <a:pt x="-630" y="3301"/>
                  <a:pt x="2164" y="3555"/>
                  <a:pt x="2164" y="2794"/>
                </a:cubicBezTo>
                <a:cubicBezTo>
                  <a:pt x="2164" y="2032"/>
                  <a:pt x="-630" y="1778"/>
                  <a:pt x="132" y="2540"/>
                </a:cubicBezTo>
                <a:cubicBezTo>
                  <a:pt x="894" y="3302"/>
                  <a:pt x="1910" y="508"/>
                  <a:pt x="894" y="0"/>
                </a:cubicBezTo>
              </a:path>
            </a:pathLst>
          </a:custGeom>
          <a:noFill/>
          <a:ln w="36720">
            <a:solidFill>
              <a:srgbClr val="666666"/>
            </a:solidFill>
            <a:custDash>
              <a:ds d="600000" sp="300000"/>
            </a:custDash>
            <a:round/>
            <a:headEnd len="med" type="triangle" w="med"/>
            <a:tailEnd len="med" type="triangle" w="me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87" name=""/>
          <p:cNvSpPr/>
          <p:nvPr/>
        </p:nvSpPr>
        <p:spPr>
          <a:xfrm>
            <a:off x="1424160" y="4754880"/>
            <a:ext cx="854640" cy="17568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8" name=""/>
          <p:cNvSpPr/>
          <p:nvPr/>
        </p:nvSpPr>
        <p:spPr>
          <a:xfrm>
            <a:off x="2887200" y="1300320"/>
            <a:ext cx="854640" cy="17568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9" name=""/>
          <p:cNvGrpSpPr/>
          <p:nvPr/>
        </p:nvGrpSpPr>
        <p:grpSpPr>
          <a:xfrm>
            <a:off x="3570480" y="1225440"/>
            <a:ext cx="5113440" cy="2918880"/>
            <a:chOff x="3570480" y="1225440"/>
            <a:chExt cx="5113440" cy="2918880"/>
          </a:xfrm>
        </p:grpSpPr>
        <p:sp>
          <p:nvSpPr>
            <p:cNvPr id="90" name=""/>
            <p:cNvSpPr/>
            <p:nvPr/>
          </p:nvSpPr>
          <p:spPr>
            <a:xfrm>
              <a:off x="3570480" y="1528200"/>
              <a:ext cx="4920120" cy="2616120"/>
            </a:xfrm>
            <a:prstGeom prst="rect">
              <a:avLst/>
            </a:prstGeom>
            <a:solidFill>
              <a:srgbClr val="e9ece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91" name=""/>
            <p:cNvSpPr/>
            <p:nvPr/>
          </p:nvSpPr>
          <p:spPr>
            <a:xfrm>
              <a:off x="3763800" y="1225440"/>
              <a:ext cx="4920120" cy="2616120"/>
            </a:xfrm>
            <a:prstGeom prst="rect">
              <a:avLst/>
            </a:prstGeom>
            <a:noFill/>
            <a:ln w="18360">
              <a:solidFill>
                <a:srgbClr val="000000"/>
              </a:solidFill>
              <a:round/>
            </a:ln>
          </p:spPr>
          <p:style>
            <a:lnRef idx="0"/>
            <a:fillRef idx="0"/>
            <a:effectRef idx="0"/>
            <a:fontRef idx="minor"/>
          </p:style>
          <p:txBody>
            <a:bodyPr wrap="none" lIns="99000" rIns="99000" tIns="54000" bIns="54000" anchor="ctr">
              <a:noAutofit/>
            </a:bodyPr>
            <a:p>
              <a:pPr>
                <a:lnSpc>
                  <a:spcPct val="100000"/>
                </a:lnSpc>
              </a:pPr>
              <a:endParaRPr b="0" lang="de-DE" sz="1800" spc="-1" strike="noStrike">
                <a:solidFill>
                  <a:srgbClr val="000000"/>
                </a:solidFill>
                <a:latin typeface="Arial"/>
                <a:ea typeface="DejaVu Sans"/>
              </a:endParaRPr>
            </a:p>
          </p:txBody>
        </p:sp>
      </p:grpSp>
      <p:grpSp>
        <p:nvGrpSpPr>
          <p:cNvPr id="92" name=""/>
          <p:cNvGrpSpPr/>
          <p:nvPr/>
        </p:nvGrpSpPr>
        <p:grpSpPr>
          <a:xfrm>
            <a:off x="-2079720" y="-402120"/>
            <a:ext cx="4925160" cy="8514360"/>
            <a:chOff x="-2079720" y="-402120"/>
            <a:chExt cx="4925160" cy="8514360"/>
          </a:xfrm>
        </p:grpSpPr>
        <p:sp>
          <p:nvSpPr>
            <p:cNvPr id="93" name=""/>
            <p:cNvSpPr/>
            <p:nvPr/>
          </p:nvSpPr>
          <p:spPr>
            <a:xfrm>
              <a:off x="-893160" y="4486680"/>
              <a:ext cx="1065960" cy="759240"/>
            </a:xfrm>
            <a:custGeom>
              <a:avLst/>
              <a:gdLst>
                <a:gd name="textAreaLeft" fmla="*/ 278280 w 1065960"/>
                <a:gd name="textAreaRight" fmla="*/ 794880 w 106596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4" name=""/>
            <p:cNvSpPr/>
            <p:nvPr/>
          </p:nvSpPr>
          <p:spPr>
            <a:xfrm rot="5358000">
              <a:off x="-883080" y="5146200"/>
              <a:ext cx="1061640" cy="759240"/>
            </a:xfrm>
            <a:custGeom>
              <a:avLst/>
              <a:gdLst>
                <a:gd name="textAreaLeft" fmla="*/ 277200 w 1061640"/>
                <a:gd name="textAreaRight" fmla="*/ 792000 w 106164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95" name=""/>
            <p:cNvSpPr/>
            <p:nvPr/>
          </p:nvSpPr>
          <p:spPr>
            <a:xfrm>
              <a:off x="-228960" y="5161680"/>
              <a:ext cx="1065960" cy="759240"/>
            </a:xfrm>
            <a:custGeom>
              <a:avLst/>
              <a:gdLst>
                <a:gd name="textAreaLeft" fmla="*/ 278280 w 1065960"/>
                <a:gd name="textAreaRight" fmla="*/ 794880 w 106596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f8f9f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6" name=""/>
            <p:cNvSpPr/>
            <p:nvPr/>
          </p:nvSpPr>
          <p:spPr>
            <a:xfrm rot="5358000">
              <a:off x="-212760" y="4488840"/>
              <a:ext cx="1061280" cy="759240"/>
            </a:xfrm>
            <a:custGeom>
              <a:avLst/>
              <a:gdLst>
                <a:gd name="textAreaLeft" fmla="*/ 276840 w 1061280"/>
                <a:gd name="textAreaRight" fmla="*/ 791640 w 106128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97" name=""/>
            <p:cNvSpPr/>
            <p:nvPr/>
          </p:nvSpPr>
          <p:spPr>
            <a:xfrm>
              <a:off x="-228960" y="3826080"/>
              <a:ext cx="1065960" cy="759240"/>
            </a:xfrm>
            <a:custGeom>
              <a:avLst/>
              <a:gdLst>
                <a:gd name="textAreaLeft" fmla="*/ 278280 w 1065960"/>
                <a:gd name="textAreaRight" fmla="*/ 794880 w 106596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2"/>
              <a:srcRect/>
              <a:tile tx="0" ty="0" sx="67730" sy="67730"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8" name=""/>
            <p:cNvSpPr/>
            <p:nvPr/>
          </p:nvSpPr>
          <p:spPr>
            <a:xfrm rot="5358000">
              <a:off x="-1571760" y="4487400"/>
              <a:ext cx="1061640" cy="759240"/>
            </a:xfrm>
            <a:custGeom>
              <a:avLst/>
              <a:gdLst>
                <a:gd name="textAreaLeft" fmla="*/ 277200 w 1061640"/>
                <a:gd name="textAreaRight" fmla="*/ 792000 w 106164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3"/>
              <a:srcRect/>
              <a:tile tx="0" ty="0" sx="67730" sy="67730"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9" name=""/>
            <p:cNvSpPr/>
            <p:nvPr/>
          </p:nvSpPr>
          <p:spPr>
            <a:xfrm rot="5358000">
              <a:off x="-2224080" y="5163480"/>
              <a:ext cx="1061640" cy="759240"/>
            </a:xfrm>
            <a:custGeom>
              <a:avLst/>
              <a:gdLst>
                <a:gd name="textAreaLeft" fmla="*/ 277200 w 1061640"/>
                <a:gd name="textAreaRight" fmla="*/ 792000 w 106164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0" name=""/>
            <p:cNvSpPr/>
            <p:nvPr/>
          </p:nvSpPr>
          <p:spPr>
            <a:xfrm rot="5358000">
              <a:off x="-882720" y="3814200"/>
              <a:ext cx="1061640" cy="759240"/>
            </a:xfrm>
            <a:custGeom>
              <a:avLst/>
              <a:gdLst>
                <a:gd name="textAreaLeft" fmla="*/ 277200 w 1061640"/>
                <a:gd name="textAreaRight" fmla="*/ 792000 w 106164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1" name=""/>
            <p:cNvSpPr/>
            <p:nvPr/>
          </p:nvSpPr>
          <p:spPr>
            <a:xfrm rot="5358000">
              <a:off x="-207720" y="3147480"/>
              <a:ext cx="1061640" cy="759240"/>
            </a:xfrm>
            <a:custGeom>
              <a:avLst/>
              <a:gdLst>
                <a:gd name="textAreaLeft" fmla="*/ 277200 w 1061640"/>
                <a:gd name="textAreaRight" fmla="*/ 792000 w 106164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2" name=""/>
            <p:cNvSpPr/>
            <p:nvPr/>
          </p:nvSpPr>
          <p:spPr>
            <a:xfrm>
              <a:off x="455040" y="4477680"/>
              <a:ext cx="1065960" cy="759240"/>
            </a:xfrm>
            <a:custGeom>
              <a:avLst/>
              <a:gdLst>
                <a:gd name="textAreaLeft" fmla="*/ 278280 w 1065960"/>
                <a:gd name="textAreaRight" fmla="*/ 794880 w 106596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3" name=""/>
            <p:cNvSpPr/>
            <p:nvPr/>
          </p:nvSpPr>
          <p:spPr>
            <a:xfrm rot="5358000">
              <a:off x="477720" y="3814200"/>
              <a:ext cx="1061640" cy="759240"/>
            </a:xfrm>
            <a:custGeom>
              <a:avLst/>
              <a:gdLst>
                <a:gd name="textAreaLeft" fmla="*/ 277200 w 1061640"/>
                <a:gd name="textAreaRight" fmla="*/ 792000 w 106164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4" name=""/>
            <p:cNvSpPr/>
            <p:nvPr/>
          </p:nvSpPr>
          <p:spPr>
            <a:xfrm>
              <a:off x="1158840" y="5170680"/>
              <a:ext cx="1065960" cy="759240"/>
            </a:xfrm>
            <a:custGeom>
              <a:avLst/>
              <a:gdLst>
                <a:gd name="textAreaLeft" fmla="*/ 278280 w 1065960"/>
                <a:gd name="textAreaRight" fmla="*/ 794880 w 106596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5" name=""/>
            <p:cNvSpPr/>
            <p:nvPr/>
          </p:nvSpPr>
          <p:spPr>
            <a:xfrm>
              <a:off x="-1561680" y="5162760"/>
              <a:ext cx="1065960" cy="759240"/>
            </a:xfrm>
            <a:custGeom>
              <a:avLst/>
              <a:gdLst>
                <a:gd name="textAreaLeft" fmla="*/ 278280 w 1065960"/>
                <a:gd name="textAreaRight" fmla="*/ 794880 w 106596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6" name=""/>
            <p:cNvSpPr/>
            <p:nvPr/>
          </p:nvSpPr>
          <p:spPr>
            <a:xfrm rot="5358000">
              <a:off x="468720" y="5163480"/>
              <a:ext cx="1061640" cy="759240"/>
            </a:xfrm>
            <a:custGeom>
              <a:avLst/>
              <a:gdLst>
                <a:gd name="textAreaLeft" fmla="*/ 277200 w 1061640"/>
                <a:gd name="textAreaRight" fmla="*/ 792000 w 106164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7" name=""/>
            <p:cNvSpPr/>
            <p:nvPr/>
          </p:nvSpPr>
          <p:spPr>
            <a:xfrm flipH="1" rot="16242000">
              <a:off x="-225360" y="1786680"/>
              <a:ext cx="1061640" cy="759240"/>
            </a:xfrm>
            <a:custGeom>
              <a:avLst/>
              <a:gdLst>
                <a:gd name="textAreaLeft" fmla="*/ 273240 w 1061640"/>
                <a:gd name="textAreaRight" fmla="*/ 788040 w 106164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212529"/>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108" name=""/>
            <p:cNvSpPr/>
            <p:nvPr/>
          </p:nvSpPr>
          <p:spPr>
            <a:xfrm flipH="1" rot="16242000">
              <a:off x="419400" y="2462760"/>
              <a:ext cx="1061640" cy="759240"/>
            </a:xfrm>
            <a:custGeom>
              <a:avLst/>
              <a:gdLst>
                <a:gd name="textAreaLeft" fmla="*/ 273240 w 1061640"/>
                <a:gd name="textAreaRight" fmla="*/ 788040 w 106164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9" name=""/>
            <p:cNvSpPr/>
            <p:nvPr/>
          </p:nvSpPr>
          <p:spPr>
            <a:xfrm flipH="1">
              <a:off x="-253800" y="2462040"/>
              <a:ext cx="1065960" cy="759240"/>
            </a:xfrm>
            <a:custGeom>
              <a:avLst/>
              <a:gdLst>
                <a:gd name="textAreaLeft" fmla="*/ 281880 w 1065960"/>
                <a:gd name="textAreaRight" fmla="*/ 798480 w 106596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0" name=""/>
            <p:cNvSpPr/>
            <p:nvPr/>
          </p:nvSpPr>
          <p:spPr>
            <a:xfrm>
              <a:off x="1107720" y="1135080"/>
              <a:ext cx="1065960" cy="759240"/>
            </a:xfrm>
            <a:custGeom>
              <a:avLst/>
              <a:gdLst>
                <a:gd name="textAreaLeft" fmla="*/ 278280 w 1065960"/>
                <a:gd name="textAreaRight" fmla="*/ 794880 w 106596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1" name=""/>
            <p:cNvSpPr/>
            <p:nvPr/>
          </p:nvSpPr>
          <p:spPr>
            <a:xfrm rot="5358000">
              <a:off x="1110240" y="1794600"/>
              <a:ext cx="1061640" cy="759240"/>
            </a:xfrm>
            <a:custGeom>
              <a:avLst/>
              <a:gdLst>
                <a:gd name="textAreaLeft" fmla="*/ 277200 w 1061640"/>
                <a:gd name="textAreaRight" fmla="*/ 792000 w 106164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112" name=""/>
            <p:cNvSpPr/>
            <p:nvPr/>
          </p:nvSpPr>
          <p:spPr>
            <a:xfrm rot="5358000">
              <a:off x="421560" y="1135800"/>
              <a:ext cx="1061640" cy="759240"/>
            </a:xfrm>
            <a:custGeom>
              <a:avLst/>
              <a:gdLst>
                <a:gd name="textAreaLeft" fmla="*/ 277200 w 1061640"/>
                <a:gd name="textAreaRight" fmla="*/ 792000 w 106164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4"/>
              <a:srcRect/>
              <a:tile tx="0" ty="0" sx="67730" sy="67730"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3" name=""/>
            <p:cNvSpPr/>
            <p:nvPr/>
          </p:nvSpPr>
          <p:spPr>
            <a:xfrm>
              <a:off x="439200" y="1811160"/>
              <a:ext cx="1065960" cy="759240"/>
            </a:xfrm>
            <a:custGeom>
              <a:avLst/>
              <a:gdLst>
                <a:gd name="textAreaLeft" fmla="*/ 278280 w 1065960"/>
                <a:gd name="textAreaRight" fmla="*/ 794880 w 106596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4" name=""/>
            <p:cNvSpPr/>
            <p:nvPr/>
          </p:nvSpPr>
          <p:spPr>
            <a:xfrm>
              <a:off x="423720" y="451080"/>
              <a:ext cx="1065960" cy="759240"/>
            </a:xfrm>
            <a:custGeom>
              <a:avLst/>
              <a:gdLst>
                <a:gd name="textAreaLeft" fmla="*/ 278280 w 1065960"/>
                <a:gd name="textAreaRight" fmla="*/ 794880 w 106596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5" name=""/>
            <p:cNvSpPr/>
            <p:nvPr/>
          </p:nvSpPr>
          <p:spPr>
            <a:xfrm rot="5358000">
              <a:off x="-232200" y="431640"/>
              <a:ext cx="1061640" cy="759240"/>
            </a:xfrm>
            <a:custGeom>
              <a:avLst/>
              <a:gdLst>
                <a:gd name="textAreaLeft" fmla="*/ 277200 w 1061640"/>
                <a:gd name="textAreaRight" fmla="*/ 792000 w 106164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6" name=""/>
            <p:cNvSpPr/>
            <p:nvPr/>
          </p:nvSpPr>
          <p:spPr>
            <a:xfrm rot="5358000">
              <a:off x="442080" y="-246240"/>
              <a:ext cx="1061640" cy="759240"/>
            </a:xfrm>
            <a:custGeom>
              <a:avLst/>
              <a:gdLst>
                <a:gd name="textAreaLeft" fmla="*/ 277200 w 1061640"/>
                <a:gd name="textAreaRight" fmla="*/ 792000 w 106164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7" name=""/>
            <p:cNvSpPr/>
            <p:nvPr/>
          </p:nvSpPr>
          <p:spPr>
            <a:xfrm>
              <a:off x="1779480" y="1794600"/>
              <a:ext cx="1065960" cy="759240"/>
            </a:xfrm>
            <a:custGeom>
              <a:avLst/>
              <a:gdLst>
                <a:gd name="textAreaLeft" fmla="*/ 278280 w 1065960"/>
                <a:gd name="textAreaRight" fmla="*/ 794880 w 106596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8" name=""/>
            <p:cNvSpPr/>
            <p:nvPr/>
          </p:nvSpPr>
          <p:spPr>
            <a:xfrm>
              <a:off x="1106280" y="-257040"/>
              <a:ext cx="1065960" cy="759240"/>
            </a:xfrm>
            <a:custGeom>
              <a:avLst/>
              <a:gdLst>
                <a:gd name="textAreaLeft" fmla="*/ 278280 w 1065960"/>
                <a:gd name="textAreaRight" fmla="*/ 794880 w 106596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5"/>
              <a:srcRect/>
              <a:tile tx="0" ty="0" sx="67730" sy="67730"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9" name=""/>
            <p:cNvSpPr/>
            <p:nvPr/>
          </p:nvSpPr>
          <p:spPr>
            <a:xfrm>
              <a:off x="-908280" y="1790640"/>
              <a:ext cx="1065960" cy="759240"/>
            </a:xfrm>
            <a:custGeom>
              <a:avLst/>
              <a:gdLst>
                <a:gd name="textAreaLeft" fmla="*/ 278280 w 1065960"/>
                <a:gd name="textAreaRight" fmla="*/ 794880 w 106596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6"/>
              <a:srcRect/>
              <a:tile tx="0" ty="0" sx="67730" sy="67730"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0" name=""/>
            <p:cNvSpPr/>
            <p:nvPr/>
          </p:nvSpPr>
          <p:spPr>
            <a:xfrm rot="5358000">
              <a:off x="-231480" y="5817960"/>
              <a:ext cx="1061640" cy="759240"/>
            </a:xfrm>
            <a:custGeom>
              <a:avLst/>
              <a:gdLst>
                <a:gd name="textAreaLeft" fmla="*/ 277200 w 1061640"/>
                <a:gd name="textAreaRight" fmla="*/ 792000 w 106164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1" name=""/>
            <p:cNvSpPr/>
            <p:nvPr/>
          </p:nvSpPr>
          <p:spPr>
            <a:xfrm>
              <a:off x="427320" y="5853960"/>
              <a:ext cx="1065960" cy="759240"/>
            </a:xfrm>
            <a:custGeom>
              <a:avLst/>
              <a:gdLst>
                <a:gd name="textAreaLeft" fmla="*/ 278280 w 1065960"/>
                <a:gd name="textAreaRight" fmla="*/ 794880 w 106596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7"/>
              <a:srcRect/>
              <a:tile tx="0" ty="0" sx="67730" sy="67730"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2" name=""/>
            <p:cNvSpPr/>
            <p:nvPr/>
          </p:nvSpPr>
          <p:spPr>
            <a:xfrm>
              <a:off x="-236880" y="6494040"/>
              <a:ext cx="1065960" cy="759240"/>
            </a:xfrm>
            <a:custGeom>
              <a:avLst/>
              <a:gdLst>
                <a:gd name="textAreaLeft" fmla="*/ 278280 w 1065960"/>
                <a:gd name="textAreaRight" fmla="*/ 794880 w 106596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3" name=""/>
            <p:cNvSpPr/>
            <p:nvPr/>
          </p:nvSpPr>
          <p:spPr>
            <a:xfrm rot="5358000">
              <a:off x="-915480" y="6494760"/>
              <a:ext cx="1061640" cy="759240"/>
            </a:xfrm>
            <a:custGeom>
              <a:avLst/>
              <a:gdLst>
                <a:gd name="textAreaLeft" fmla="*/ 277200 w 1061640"/>
                <a:gd name="textAreaRight" fmla="*/ 792000 w 106164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4" name=""/>
            <p:cNvSpPr/>
            <p:nvPr/>
          </p:nvSpPr>
          <p:spPr>
            <a:xfrm rot="5358000">
              <a:off x="-239400" y="7197120"/>
              <a:ext cx="1061280" cy="759240"/>
            </a:xfrm>
            <a:custGeom>
              <a:avLst/>
              <a:gdLst>
                <a:gd name="textAreaLeft" fmla="*/ 276840 w 1061280"/>
                <a:gd name="textAreaRight" fmla="*/ 791640 w 106128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125" name=""/>
            <p:cNvSpPr/>
            <p:nvPr/>
          </p:nvSpPr>
          <p:spPr>
            <a:xfrm rot="5358000">
              <a:off x="433800" y="6511320"/>
              <a:ext cx="1061640" cy="759240"/>
            </a:xfrm>
            <a:custGeom>
              <a:avLst/>
              <a:gdLst>
                <a:gd name="textAreaLeft" fmla="*/ 277200 w 1061640"/>
                <a:gd name="textAreaRight" fmla="*/ 792000 w 106164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6" name=""/>
            <p:cNvSpPr/>
            <p:nvPr/>
          </p:nvSpPr>
          <p:spPr>
            <a:xfrm>
              <a:off x="1103400" y="6530040"/>
              <a:ext cx="1065960" cy="759240"/>
            </a:xfrm>
            <a:custGeom>
              <a:avLst/>
              <a:gdLst>
                <a:gd name="textAreaLeft" fmla="*/ 278280 w 1065960"/>
                <a:gd name="textAreaRight" fmla="*/ 794880 w 1065960"/>
                <a:gd name="textAreaTop" fmla="*/ 258840 h 759240"/>
                <a:gd name="textAreaBottom" fmla="*/ 507600 h 75924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grpSp>
      <p:sp>
        <p:nvSpPr>
          <p:cNvPr id="127" name=""/>
          <p:cNvSpPr/>
          <p:nvPr/>
        </p:nvSpPr>
        <p:spPr>
          <a:xfrm>
            <a:off x="3844800" y="1408320"/>
            <a:ext cx="1090080" cy="1218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de-DE" sz="8000" spc="-1" strike="noStrike">
                <a:solidFill>
                  <a:srgbClr val="000000"/>
                </a:solidFill>
                <a:latin typeface="Arial"/>
                <a:ea typeface="DejaVu Sans"/>
              </a:rPr>
              <a:t>“</a:t>
            </a:r>
            <a:endParaRPr b="0" lang="fr-CH" sz="8000" spc="-1" strike="noStrike">
              <a:solidFill>
                <a:srgbClr val="000000"/>
              </a:solidFill>
              <a:latin typeface="Arial"/>
            </a:endParaRPr>
          </a:p>
        </p:txBody>
      </p:sp>
      <p:sp>
        <p:nvSpPr>
          <p:cNvPr id="128" name=""/>
          <p:cNvSpPr/>
          <p:nvPr/>
        </p:nvSpPr>
        <p:spPr>
          <a:xfrm>
            <a:off x="7868160" y="3039840"/>
            <a:ext cx="1090080" cy="110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de-DE" sz="7200" spc="-1" strike="noStrike">
                <a:solidFill>
                  <a:srgbClr val="000000"/>
                </a:solidFill>
                <a:latin typeface="Arial"/>
                <a:ea typeface="DejaVu Sans"/>
              </a:rPr>
              <a:t>”</a:t>
            </a:r>
            <a:endParaRPr b="0" lang="fr-CH" sz="7200" spc="-1" strike="noStrike">
              <a:solidFill>
                <a:srgbClr val="000000"/>
              </a:solidFill>
              <a:latin typeface="Arial"/>
            </a:endParaRPr>
          </a:p>
        </p:txBody>
      </p:sp>
      <p:sp>
        <p:nvSpPr>
          <p:cNvPr id="129" name=""/>
          <p:cNvSpPr/>
          <p:nvPr/>
        </p:nvSpPr>
        <p:spPr>
          <a:xfrm>
            <a:off x="8538120" y="3877200"/>
            <a:ext cx="968760" cy="1364400"/>
          </a:xfrm>
          <a:custGeom>
            <a:avLst/>
            <a:gdLst>
              <a:gd name="textAreaLeft" fmla="*/ 0 w 968760"/>
              <a:gd name="textAreaRight" fmla="*/ 975960 w 968760"/>
              <a:gd name="textAreaTop" fmla="*/ 0 h 1364400"/>
              <a:gd name="textAreaBottom" fmla="*/ 1371600 h 1364400"/>
            </a:gdLst>
            <a:ahLst/>
            <a:rect l="textAreaLeft" t="textAreaTop" r="textAreaRight" b="textAreaBottom"/>
            <a:pathLst>
              <a:path fill="none" w="2711" h="3810">
                <a:moveTo>
                  <a:pt x="0" y="3810"/>
                </a:moveTo>
                <a:cubicBezTo>
                  <a:pt x="762" y="3048"/>
                  <a:pt x="1271" y="3556"/>
                  <a:pt x="1270" y="2795"/>
                </a:cubicBezTo>
                <a:cubicBezTo>
                  <a:pt x="1270" y="2032"/>
                  <a:pt x="3301" y="2286"/>
                  <a:pt x="2540" y="3048"/>
                </a:cubicBezTo>
                <a:cubicBezTo>
                  <a:pt x="1778" y="3810"/>
                  <a:pt x="1524" y="508"/>
                  <a:pt x="2540" y="0"/>
                </a:cubicBezTo>
              </a:path>
            </a:pathLst>
          </a:custGeom>
          <a:noFill/>
          <a:ln w="36720">
            <a:solidFill>
              <a:srgbClr val="666666"/>
            </a:solidFill>
            <a:custDash>
              <a:ds d="600000" sp="300000"/>
            </a:custDash>
            <a:round/>
            <a:headEnd len="sm" type="oval" w="lg"/>
            <a:tailEnd len="sm" type="oval" w="lg"/>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130" name=""/>
          <p:cNvSpPr/>
          <p:nvPr/>
        </p:nvSpPr>
        <p:spPr>
          <a:xfrm>
            <a:off x="7372080" y="4974480"/>
            <a:ext cx="1677600" cy="163872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1" name=""/>
          <p:cNvSpPr/>
          <p:nvPr/>
        </p:nvSpPr>
        <p:spPr>
          <a:xfrm>
            <a:off x="7868160" y="-329040"/>
            <a:ext cx="2004480" cy="20044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2" name=""/>
          <p:cNvSpPr/>
          <p:nvPr/>
        </p:nvSpPr>
        <p:spPr>
          <a:xfrm>
            <a:off x="2982960" y="3757320"/>
            <a:ext cx="1037520" cy="29556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61" r:id="rId8"/>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
          <p:cNvSpPr/>
          <p:nvPr/>
        </p:nvSpPr>
        <p:spPr>
          <a:xfrm>
            <a:off x="8266320" y="4115520"/>
            <a:ext cx="1913040" cy="19130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4" name=""/>
          <p:cNvSpPr/>
          <p:nvPr/>
        </p:nvSpPr>
        <p:spPr>
          <a:xfrm>
            <a:off x="7717680" y="-548280"/>
            <a:ext cx="1913040" cy="19130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nvGrpSpPr>
          <p:cNvPr id="135" name=""/>
          <p:cNvGrpSpPr/>
          <p:nvPr/>
        </p:nvGrpSpPr>
        <p:grpSpPr>
          <a:xfrm>
            <a:off x="-140400" y="-289080"/>
            <a:ext cx="901440" cy="1266840"/>
            <a:chOff x="-140400" y="-289080"/>
            <a:chExt cx="901440" cy="1266840"/>
          </a:xfrm>
        </p:grpSpPr>
        <p:sp>
          <p:nvSpPr>
            <p:cNvPr id="136" name=""/>
            <p:cNvSpPr/>
            <p:nvPr/>
          </p:nvSpPr>
          <p:spPr>
            <a:xfrm flipV="1" rot="5395800">
              <a:off x="219240" y="801000"/>
              <a:ext cx="175680" cy="175680"/>
            </a:xfrm>
            <a:prstGeom prst="ellipse">
              <a:avLst/>
            </a:prstGeom>
            <a:blipFill rotWithShape="0">
              <a:blip r:embed="rId2"/>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7" name=""/>
            <p:cNvSpPr/>
            <p:nvPr/>
          </p:nvSpPr>
          <p:spPr>
            <a:xfrm flipV="1" rot="5395800">
              <a:off x="218880" y="435240"/>
              <a:ext cx="175680" cy="175680"/>
            </a:xfrm>
            <a:prstGeom prst="ellipse">
              <a:avLst/>
            </a:prstGeom>
            <a:blipFill rotWithShape="0">
              <a:blip r:embed="rId3"/>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8" name=""/>
            <p:cNvSpPr/>
            <p:nvPr/>
          </p:nvSpPr>
          <p:spPr>
            <a:xfrm flipV="1" rot="5395800">
              <a:off x="218520" y="69840"/>
              <a:ext cx="175680" cy="175680"/>
            </a:xfrm>
            <a:prstGeom prst="ellipse">
              <a:avLst/>
            </a:prstGeom>
            <a:blipFill rotWithShape="0">
              <a:blip r:embed="rId4"/>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9" name=""/>
            <p:cNvSpPr/>
            <p:nvPr/>
          </p:nvSpPr>
          <p:spPr>
            <a:xfrm flipV="1" rot="5395800">
              <a:off x="217800" y="-288720"/>
              <a:ext cx="175680" cy="175680"/>
            </a:xfrm>
            <a:prstGeom prst="ellipse">
              <a:avLst/>
            </a:prstGeom>
            <a:blipFill rotWithShape="0">
              <a:blip r:embed="rId5"/>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0" name=""/>
            <p:cNvSpPr/>
            <p:nvPr/>
          </p:nvSpPr>
          <p:spPr>
            <a:xfrm flipV="1" rot="5395800">
              <a:off x="583920" y="-289080"/>
              <a:ext cx="175680" cy="175680"/>
            </a:xfrm>
            <a:prstGeom prst="ellipse">
              <a:avLst/>
            </a:prstGeom>
            <a:blipFill rotWithShape="0">
              <a:blip r:embed="rId6"/>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1" name=""/>
            <p:cNvSpPr/>
            <p:nvPr/>
          </p:nvSpPr>
          <p:spPr>
            <a:xfrm flipV="1" rot="5395800">
              <a:off x="584280" y="69120"/>
              <a:ext cx="175680" cy="175680"/>
            </a:xfrm>
            <a:prstGeom prst="ellipse">
              <a:avLst/>
            </a:prstGeom>
            <a:blipFill rotWithShape="0">
              <a:blip r:embed="rId7"/>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2" name=""/>
            <p:cNvSpPr/>
            <p:nvPr/>
          </p:nvSpPr>
          <p:spPr>
            <a:xfrm flipV="1" rot="5395800">
              <a:off x="584280" y="434880"/>
              <a:ext cx="175680" cy="175680"/>
            </a:xfrm>
            <a:prstGeom prst="ellipse">
              <a:avLst/>
            </a:prstGeom>
            <a:blipFill rotWithShape="0">
              <a:blip r:embed="rId8"/>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3" name=""/>
            <p:cNvSpPr/>
            <p:nvPr/>
          </p:nvSpPr>
          <p:spPr>
            <a:xfrm flipV="1" rot="5395800">
              <a:off x="585000" y="801000"/>
              <a:ext cx="175680" cy="175680"/>
            </a:xfrm>
            <a:prstGeom prst="ellipse">
              <a:avLst/>
            </a:prstGeom>
            <a:blipFill rotWithShape="0">
              <a:blip r:embed="rId9"/>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4" name=""/>
            <p:cNvSpPr/>
            <p:nvPr/>
          </p:nvSpPr>
          <p:spPr>
            <a:xfrm flipV="1" rot="5395800">
              <a:off x="-138960" y="801360"/>
              <a:ext cx="175680" cy="175680"/>
            </a:xfrm>
            <a:prstGeom prst="ellipse">
              <a:avLst/>
            </a:prstGeom>
            <a:blipFill rotWithShape="0">
              <a:blip r:embed="rId10"/>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5" name=""/>
            <p:cNvSpPr/>
            <p:nvPr/>
          </p:nvSpPr>
          <p:spPr>
            <a:xfrm flipV="1" rot="5395800">
              <a:off x="-139680" y="435960"/>
              <a:ext cx="175680" cy="175680"/>
            </a:xfrm>
            <a:prstGeom prst="ellipse">
              <a:avLst/>
            </a:prstGeom>
            <a:blipFill rotWithShape="0">
              <a:blip r:embed="rId11"/>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6" name=""/>
            <p:cNvSpPr/>
            <p:nvPr/>
          </p:nvSpPr>
          <p:spPr>
            <a:xfrm flipV="1" rot="5395800">
              <a:off x="-139680" y="69840"/>
              <a:ext cx="175680" cy="175680"/>
            </a:xfrm>
            <a:prstGeom prst="ellipse">
              <a:avLst/>
            </a:prstGeom>
            <a:blipFill rotWithShape="0">
              <a:blip r:embed="rId12"/>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7" name=""/>
            <p:cNvSpPr/>
            <p:nvPr/>
          </p:nvSpPr>
          <p:spPr>
            <a:xfrm flipV="1" rot="5395800">
              <a:off x="-140040" y="-288360"/>
              <a:ext cx="175680" cy="175680"/>
            </a:xfrm>
            <a:prstGeom prst="ellipse">
              <a:avLst/>
            </a:prstGeom>
            <a:blipFill rotWithShape="0">
              <a:blip r:embed="rId13"/>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grpSp>
        <p:nvGrpSpPr>
          <p:cNvPr id="148" name=""/>
          <p:cNvGrpSpPr/>
          <p:nvPr/>
        </p:nvGrpSpPr>
        <p:grpSpPr>
          <a:xfrm>
            <a:off x="9545040" y="4645800"/>
            <a:ext cx="908640" cy="1274040"/>
            <a:chOff x="9545040" y="4645800"/>
            <a:chExt cx="908640" cy="1274040"/>
          </a:xfrm>
        </p:grpSpPr>
        <p:sp>
          <p:nvSpPr>
            <p:cNvPr id="149" name=""/>
            <p:cNvSpPr/>
            <p:nvPr/>
          </p:nvSpPr>
          <p:spPr>
            <a:xfrm flipV="1" rot="5395800">
              <a:off x="9911880" y="5743080"/>
              <a:ext cx="175680" cy="175680"/>
            </a:xfrm>
            <a:prstGeom prst="ellipse">
              <a:avLst/>
            </a:prstGeom>
            <a:blipFill rotWithShape="0">
              <a:blip r:embed="rId14"/>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0" name=""/>
            <p:cNvSpPr/>
            <p:nvPr/>
          </p:nvSpPr>
          <p:spPr>
            <a:xfrm flipV="1" rot="5395800">
              <a:off x="9911520" y="5377320"/>
              <a:ext cx="175680" cy="175680"/>
            </a:xfrm>
            <a:prstGeom prst="ellipse">
              <a:avLst/>
            </a:prstGeom>
            <a:blipFill rotWithShape="0">
              <a:blip r:embed="rId15"/>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1" name=""/>
            <p:cNvSpPr/>
            <p:nvPr/>
          </p:nvSpPr>
          <p:spPr>
            <a:xfrm flipV="1" rot="5395800">
              <a:off x="9911160" y="5011920"/>
              <a:ext cx="175680" cy="175680"/>
            </a:xfrm>
            <a:prstGeom prst="ellipse">
              <a:avLst/>
            </a:prstGeom>
            <a:blipFill rotWithShape="0">
              <a:blip r:embed="rId16"/>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2" name=""/>
            <p:cNvSpPr/>
            <p:nvPr/>
          </p:nvSpPr>
          <p:spPr>
            <a:xfrm flipV="1" rot="5395800">
              <a:off x="9910440" y="4645800"/>
              <a:ext cx="175680" cy="175680"/>
            </a:xfrm>
            <a:prstGeom prst="ellipse">
              <a:avLst/>
            </a:prstGeom>
            <a:blipFill rotWithShape="0">
              <a:blip r:embed="rId17"/>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3" name=""/>
            <p:cNvSpPr/>
            <p:nvPr/>
          </p:nvSpPr>
          <p:spPr>
            <a:xfrm flipV="1" rot="5395800">
              <a:off x="10276560" y="4645440"/>
              <a:ext cx="175680" cy="175680"/>
            </a:xfrm>
            <a:prstGeom prst="ellipse">
              <a:avLst/>
            </a:prstGeom>
            <a:blipFill rotWithShape="0">
              <a:blip r:embed="rId18"/>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4" name=""/>
            <p:cNvSpPr/>
            <p:nvPr/>
          </p:nvSpPr>
          <p:spPr>
            <a:xfrm flipV="1" rot="5395800">
              <a:off x="10276920" y="5011200"/>
              <a:ext cx="175680" cy="175680"/>
            </a:xfrm>
            <a:prstGeom prst="ellipse">
              <a:avLst/>
            </a:prstGeom>
            <a:blipFill rotWithShape="0">
              <a:blip r:embed="rId19"/>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5" name=""/>
            <p:cNvSpPr/>
            <p:nvPr/>
          </p:nvSpPr>
          <p:spPr>
            <a:xfrm flipV="1" rot="5395800">
              <a:off x="10276920" y="5376960"/>
              <a:ext cx="175680" cy="175680"/>
            </a:xfrm>
            <a:prstGeom prst="ellipse">
              <a:avLst/>
            </a:prstGeom>
            <a:blipFill rotWithShape="0">
              <a:blip r:embed="rId20"/>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6" name=""/>
            <p:cNvSpPr/>
            <p:nvPr/>
          </p:nvSpPr>
          <p:spPr>
            <a:xfrm flipV="1" rot="5395800">
              <a:off x="10277640" y="5743080"/>
              <a:ext cx="175680" cy="175680"/>
            </a:xfrm>
            <a:prstGeom prst="ellipse">
              <a:avLst/>
            </a:prstGeom>
            <a:blipFill rotWithShape="0">
              <a:blip r:embed="rId21"/>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7" name=""/>
            <p:cNvSpPr/>
            <p:nvPr/>
          </p:nvSpPr>
          <p:spPr>
            <a:xfrm flipV="1" rot="5395800">
              <a:off x="9546120" y="5743440"/>
              <a:ext cx="175680" cy="175680"/>
            </a:xfrm>
            <a:prstGeom prst="ellipse">
              <a:avLst/>
            </a:prstGeom>
            <a:blipFill rotWithShape="0">
              <a:blip r:embed="rId22"/>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8" name=""/>
            <p:cNvSpPr/>
            <p:nvPr/>
          </p:nvSpPr>
          <p:spPr>
            <a:xfrm flipV="1" rot="5395800">
              <a:off x="9545400" y="5378040"/>
              <a:ext cx="175680" cy="175680"/>
            </a:xfrm>
            <a:prstGeom prst="ellipse">
              <a:avLst/>
            </a:prstGeom>
            <a:blipFill rotWithShape="0">
              <a:blip r:embed="rId23"/>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9" name=""/>
            <p:cNvSpPr/>
            <p:nvPr/>
          </p:nvSpPr>
          <p:spPr>
            <a:xfrm flipV="1" rot="5395800">
              <a:off x="9545400" y="5011920"/>
              <a:ext cx="175680" cy="175680"/>
            </a:xfrm>
            <a:prstGeom prst="ellipse">
              <a:avLst/>
            </a:prstGeom>
            <a:blipFill rotWithShape="0">
              <a:blip r:embed="rId24"/>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0" name=""/>
            <p:cNvSpPr/>
            <p:nvPr/>
          </p:nvSpPr>
          <p:spPr>
            <a:xfrm flipV="1" rot="5395800">
              <a:off x="9545040" y="4646160"/>
              <a:ext cx="175680" cy="175680"/>
            </a:xfrm>
            <a:prstGeom prst="ellipse">
              <a:avLst/>
            </a:prstGeom>
            <a:blipFill rotWithShape="0">
              <a:blip r:embed="rId25"/>
              <a:srcRect/>
              <a:tile tx="0" ty="0" sx="67730" sy="67730"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sp>
        <p:nvSpPr>
          <p:cNvPr id="161" name=""/>
          <p:cNvSpPr/>
          <p:nvPr/>
        </p:nvSpPr>
        <p:spPr>
          <a:xfrm>
            <a:off x="-146160" y="3109320"/>
            <a:ext cx="1913040" cy="19130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63" r:id="rId26"/>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
          <p:cNvSpPr/>
          <p:nvPr/>
        </p:nvSpPr>
        <p:spPr>
          <a:xfrm rot="18876000">
            <a:off x="8640360" y="-398520"/>
            <a:ext cx="2888280" cy="288828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3" name=""/>
          <p:cNvSpPr/>
          <p:nvPr/>
        </p:nvSpPr>
        <p:spPr>
          <a:xfrm rot="18876000">
            <a:off x="8660520" y="3983040"/>
            <a:ext cx="2888280" cy="288828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4" name=""/>
          <p:cNvSpPr/>
          <p:nvPr/>
        </p:nvSpPr>
        <p:spPr>
          <a:xfrm rot="18964800">
            <a:off x="989280" y="5915880"/>
            <a:ext cx="2581560" cy="72432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5" name=""/>
          <p:cNvSpPr/>
          <p:nvPr/>
        </p:nvSpPr>
        <p:spPr>
          <a:xfrm rot="18964800">
            <a:off x="-1294560" y="5513760"/>
            <a:ext cx="2581560" cy="72432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6" name=""/>
          <p:cNvSpPr/>
          <p:nvPr/>
        </p:nvSpPr>
        <p:spPr>
          <a:xfrm rot="18964800">
            <a:off x="3677400" y="339480"/>
            <a:ext cx="3450600" cy="91512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7" name=""/>
          <p:cNvSpPr/>
          <p:nvPr/>
        </p:nvSpPr>
        <p:spPr>
          <a:xfrm rot="18964800">
            <a:off x="1441080" y="-751320"/>
            <a:ext cx="2581560" cy="72432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8" name=""/>
          <p:cNvSpPr/>
          <p:nvPr/>
        </p:nvSpPr>
        <p:spPr>
          <a:xfrm rot="18964800">
            <a:off x="-725400" y="3294720"/>
            <a:ext cx="2581560" cy="50580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
          <p:cNvSpPr/>
          <p:nvPr/>
        </p:nvSpPr>
        <p:spPr>
          <a:xfrm>
            <a:off x="820800" y="4140000"/>
            <a:ext cx="6192000" cy="14328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spcBef>
                <a:spcPts val="624"/>
              </a:spcBef>
              <a:spcAft>
                <a:spcPts val="425"/>
              </a:spcAft>
            </a:pPr>
            <a:r>
              <a:rPr b="1" lang="de-DE" sz="2800" spc="-1" strike="noStrike">
                <a:solidFill>
                  <a:srgbClr val="000000"/>
                </a:solidFill>
                <a:latin typeface="Noto Sans"/>
                <a:ea typeface="DejaVu Sans"/>
              </a:rPr>
              <a:t>Segmentez des clients </a:t>
            </a:r>
            <a:endParaRPr b="0" lang="fr-CH" sz="2800" spc="-1" strike="noStrike">
              <a:solidFill>
                <a:srgbClr val="000000"/>
              </a:solidFill>
              <a:latin typeface="Arial"/>
            </a:endParaRPr>
          </a:p>
          <a:p>
            <a:pPr algn="r">
              <a:lnSpc>
                <a:spcPct val="100000"/>
              </a:lnSpc>
              <a:spcBef>
                <a:spcPts val="624"/>
              </a:spcBef>
              <a:spcAft>
                <a:spcPts val="425"/>
              </a:spcAft>
            </a:pPr>
            <a:r>
              <a:rPr b="1" lang="de-DE" sz="2800" spc="-1" strike="noStrike">
                <a:solidFill>
                  <a:srgbClr val="000000"/>
                </a:solidFill>
                <a:latin typeface="Noto Sans"/>
                <a:ea typeface="DejaVu Sans"/>
              </a:rPr>
              <a:t>d'un site e-commerce</a:t>
            </a:r>
            <a:endParaRPr b="0" lang="fr-CH" sz="2800" spc="-1" strike="noStrike">
              <a:solidFill>
                <a:srgbClr val="000000"/>
              </a:solidFill>
              <a:latin typeface="Arial"/>
            </a:endParaRPr>
          </a:p>
        </p:txBody>
      </p:sp>
      <p:sp>
        <p:nvSpPr>
          <p:cNvPr id="170" name=""/>
          <p:cNvSpPr/>
          <p:nvPr/>
        </p:nvSpPr>
        <p:spPr>
          <a:xfrm>
            <a:off x="7315200" y="4629240"/>
            <a:ext cx="2370240" cy="487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de-DE" sz="1300" spc="-1" strike="noStrike">
                <a:solidFill>
                  <a:srgbClr val="000000"/>
                </a:solidFill>
                <a:latin typeface="Noto Sans"/>
                <a:ea typeface="DejaVu Sans"/>
              </a:rPr>
              <a:t>Xavier Barrelet</a:t>
            </a:r>
            <a:endParaRPr b="0" lang="fr-CH" sz="1300" spc="-1" strike="noStrike">
              <a:solidFill>
                <a:srgbClr val="000000"/>
              </a:solidFill>
              <a:latin typeface="Arial"/>
            </a:endParaRPr>
          </a:p>
          <a:p>
            <a:pPr>
              <a:lnSpc>
                <a:spcPct val="100000"/>
              </a:lnSpc>
            </a:pPr>
            <a:r>
              <a:rPr b="0" lang="de-DE" sz="1050" spc="-1" strike="noStrike">
                <a:solidFill>
                  <a:srgbClr val="000000"/>
                </a:solidFill>
                <a:latin typeface="Noto Sans"/>
                <a:ea typeface="DejaVu Sans"/>
              </a:rPr>
              <a:t>29 Juillet 2024</a:t>
            </a:r>
            <a:endParaRPr b="0" lang="fr-CH" sz="1050" spc="-1" strike="noStrike">
              <a:solidFill>
                <a:srgbClr val="000000"/>
              </a:solidFill>
              <a:latin typeface="Arial"/>
            </a:endParaRPr>
          </a:p>
        </p:txBody>
      </p:sp>
      <p:sp>
        <p:nvSpPr>
          <p:cNvPr id="171" name=""/>
          <p:cNvSpPr/>
          <p:nvPr/>
        </p:nvSpPr>
        <p:spPr>
          <a:xfrm>
            <a:off x="7132320" y="4375440"/>
            <a:ext cx="360" cy="1005840"/>
          </a:xfrm>
          <a:prstGeom prst="line">
            <a:avLst/>
          </a:prstGeom>
          <a:ln w="54720">
            <a:solidFill>
              <a:srgbClr val="999999"/>
            </a:solidFill>
            <a:round/>
          </a:ln>
        </p:spPr>
        <p:style>
          <a:lnRef idx="0"/>
          <a:fillRef idx="0"/>
          <a:effectRef idx="0"/>
          <a:fontRef idx="minor"/>
        </p:style>
        <p:txBody>
          <a:bodyPr lIns="117360" rIns="117360" tIns="72360" bIns="72360" anchor="ctr">
            <a:noAutofit/>
          </a:bodyPr>
          <a:p>
            <a:endParaRPr b="0" lang="de-DE" sz="1800" spc="-1" strike="noStrike">
              <a:solidFill>
                <a:srgbClr val="000000"/>
              </a:solidFill>
              <a:latin typeface="Noto Sans"/>
              <a:ea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Shape 15"/>
          <p:cNvSpPr/>
          <p:nvPr/>
        </p:nvSpPr>
        <p:spPr>
          <a:xfrm>
            <a:off x="1080000" y="1112760"/>
            <a:ext cx="8100000" cy="38772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RFM segments</a:t>
            </a:r>
            <a:endParaRPr b="0" lang="fr-CH" sz="2400" spc="-1" strike="noStrike">
              <a:solidFill>
                <a:srgbClr val="000000"/>
              </a:solidFill>
              <a:latin typeface="Arial"/>
            </a:endParaRPr>
          </a:p>
        </p:txBody>
      </p:sp>
      <p:pic>
        <p:nvPicPr>
          <p:cNvPr id="191" name="" descr=""/>
          <p:cNvPicPr/>
          <p:nvPr/>
        </p:nvPicPr>
        <p:blipFill>
          <a:blip r:embed="rId1"/>
          <a:stretch/>
        </p:blipFill>
        <p:spPr>
          <a:xfrm>
            <a:off x="4068000" y="2970000"/>
            <a:ext cx="4680000" cy="2632320"/>
          </a:xfrm>
          <a:prstGeom prst="rect">
            <a:avLst/>
          </a:prstGeom>
          <a:ln w="0">
            <a:noFill/>
          </a:ln>
        </p:spPr>
      </p:pic>
      <p:pic>
        <p:nvPicPr>
          <p:cNvPr id="192" name="" descr=""/>
          <p:cNvPicPr/>
          <p:nvPr/>
        </p:nvPicPr>
        <p:blipFill>
          <a:blip r:embed="rId2"/>
          <a:stretch/>
        </p:blipFill>
        <p:spPr>
          <a:xfrm>
            <a:off x="864000" y="2988000"/>
            <a:ext cx="2880000" cy="2576520"/>
          </a:xfrm>
          <a:prstGeom prst="rect">
            <a:avLst/>
          </a:prstGeom>
          <a:ln w="0">
            <a:noFill/>
          </a:ln>
        </p:spPr>
      </p:pic>
      <p:pic>
        <p:nvPicPr>
          <p:cNvPr id="193" name="" descr=""/>
          <p:cNvPicPr/>
          <p:nvPr/>
        </p:nvPicPr>
        <p:blipFill>
          <a:blip r:embed="rId3"/>
          <a:stretch/>
        </p:blipFill>
        <p:spPr>
          <a:xfrm>
            <a:off x="1620000" y="1609920"/>
            <a:ext cx="5862240" cy="12168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TextShape 16"/>
          <p:cNvSpPr/>
          <p:nvPr/>
        </p:nvSpPr>
        <p:spPr>
          <a:xfrm>
            <a:off x="1086120" y="1563120"/>
            <a:ext cx="8273880" cy="361584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907"/>
              </a:spcBef>
              <a:spcAft>
                <a:spcPts val="709"/>
              </a:spcAft>
              <a:buClr>
                <a:srgbClr val="000000"/>
              </a:buClr>
              <a:buSzPct val="45000"/>
              <a:buFont typeface="Wingdings" charset="2"/>
              <a:buChar char=""/>
            </a:pPr>
            <a:r>
              <a:rPr b="0" lang="de-DE" sz="1800" spc="-1" strike="noStrike">
                <a:solidFill>
                  <a:srgbClr val="808080"/>
                </a:solidFill>
                <a:latin typeface="Noto Sans"/>
                <a:ea typeface="DejaVu Sans"/>
              </a:rPr>
              <a:t>Différents algorithmes de clustering et leurs paramètres vont être testés afin de déterminer lequel est le plus pertinent pour notre cas.</a:t>
            </a:r>
            <a:endParaRPr b="1" lang="fr-CH" sz="1800" spc="-1" strike="noStrike">
              <a:solidFill>
                <a:srgbClr val="000000"/>
              </a:solidFill>
              <a:latin typeface="Arial"/>
              <a:ea typeface="Noto Sans CJK SC"/>
            </a:endParaRPr>
          </a:p>
          <a:p>
            <a:pPr marL="216000" indent="-215640">
              <a:lnSpc>
                <a:spcPct val="100000"/>
              </a:lnSpc>
              <a:spcBef>
                <a:spcPts val="907"/>
              </a:spcBef>
              <a:spcAft>
                <a:spcPts val="709"/>
              </a:spcAft>
              <a:buClr>
                <a:srgbClr val="000000"/>
              </a:buClr>
              <a:buSzPct val="45000"/>
              <a:buFont typeface="Wingdings" charset="2"/>
              <a:buChar char=""/>
            </a:pPr>
            <a:r>
              <a:rPr b="0" lang="de-DE" sz="1800" spc="-1" strike="noStrike">
                <a:solidFill>
                  <a:srgbClr val="808080"/>
                </a:solidFill>
                <a:latin typeface="Noto Sans"/>
                <a:ea typeface="DejaVu Sans"/>
              </a:rPr>
              <a:t>Les seules solutions considérées vont être celles produisant entre 2 et 10 clusters.</a:t>
            </a:r>
            <a:endParaRPr b="1" lang="fr-CH" sz="1800" spc="-1" strike="noStrike">
              <a:solidFill>
                <a:srgbClr val="000000"/>
              </a:solidFill>
              <a:latin typeface="Arial"/>
              <a:ea typeface="Noto Sans CJK SC"/>
            </a:endParaRPr>
          </a:p>
          <a:p>
            <a:pPr marL="216000" indent="-215640">
              <a:lnSpc>
                <a:spcPct val="100000"/>
              </a:lnSpc>
              <a:spcBef>
                <a:spcPts val="907"/>
              </a:spcBef>
              <a:spcAft>
                <a:spcPts val="709"/>
              </a:spcAft>
              <a:buClr>
                <a:srgbClr val="000000"/>
              </a:buClr>
              <a:buSzPct val="45000"/>
              <a:buFont typeface="Wingdings" charset="2"/>
              <a:buChar char=""/>
            </a:pPr>
            <a:r>
              <a:rPr b="0" lang="de-DE" sz="1800" spc="-1" strike="noStrike">
                <a:solidFill>
                  <a:srgbClr val="808080"/>
                </a:solidFill>
                <a:latin typeface="Noto Sans"/>
                <a:ea typeface="DejaVu Sans"/>
              </a:rPr>
              <a:t>Une vérification finale de 100 itérations va être effectuée avec le meilleur modèle pour évaluer la forme et stabilité des clusters.</a:t>
            </a:r>
            <a:endParaRPr b="1" lang="fr-CH" sz="1800" spc="-1" strike="noStrike">
              <a:solidFill>
                <a:srgbClr val="000000"/>
              </a:solidFill>
              <a:latin typeface="Arial"/>
              <a:ea typeface="Noto Sans CJK SC"/>
            </a:endParaRPr>
          </a:p>
          <a:p>
            <a:pPr marL="216000" indent="-21564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Les algorithmes considérés sont:</a:t>
            </a:r>
            <a:endParaRPr b="0" lang="fr-CH" sz="1800" spc="-1" strike="noStrike">
              <a:solidFill>
                <a:srgbClr val="000000"/>
              </a:solidFill>
              <a:latin typeface="Arial"/>
              <a:ea typeface="Noto Sans CJK SC"/>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Kmeans</a:t>
            </a:r>
            <a:endParaRPr b="0" lang="fr-CH" sz="1800" spc="-1" strike="noStrike">
              <a:solidFill>
                <a:srgbClr val="000000"/>
              </a:solidFill>
              <a:latin typeface="Arial"/>
              <a:ea typeface="Noto Sans CJK SC"/>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Clustering par densité: DBScan et Optics</a:t>
            </a:r>
            <a:endParaRPr b="0" lang="fr-CH" sz="1800" spc="-1" strike="noStrike">
              <a:solidFill>
                <a:srgbClr val="000000"/>
              </a:solidFill>
              <a:latin typeface="Arial"/>
              <a:ea typeface="Noto Sans CJK SC"/>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Hierarchical clustering</a:t>
            </a:r>
            <a:endParaRPr b="0" lang="fr-CH" sz="1800" spc="-1" strike="noStrike">
              <a:solidFill>
                <a:srgbClr val="000000"/>
              </a:solidFill>
              <a:latin typeface="Arial"/>
              <a:ea typeface="Noto Sans CJK SC"/>
            </a:endParaRPr>
          </a:p>
        </p:txBody>
      </p:sp>
      <p:sp>
        <p:nvSpPr>
          <p:cNvPr id="195" name="TextShape 17"/>
          <p:cNvSpPr/>
          <p:nvPr/>
        </p:nvSpPr>
        <p:spPr>
          <a:xfrm>
            <a:off x="1080000" y="1080000"/>
            <a:ext cx="6840000" cy="387720"/>
          </a:xfrm>
          <a:prstGeom prst="rect">
            <a:avLst/>
          </a:prstGeom>
          <a:noFill/>
          <a:ln w="0">
            <a:noFill/>
          </a:ln>
        </p:spPr>
        <p:style>
          <a:lnRef idx="0"/>
          <a:fillRef idx="0"/>
          <a:effectRef idx="0"/>
          <a:fontRef idx="minor"/>
        </p:style>
        <p:txBody>
          <a:bodyPr lIns="90000" rIns="90000" tIns="45000" bIns="45000" anchor="t">
            <a:noAutofit/>
          </a:bodyPr>
          <a:p>
            <a:pPr algn="just">
              <a:spcBef>
                <a:spcPts val="720"/>
              </a:spcBef>
            </a:pPr>
            <a:r>
              <a:rPr b="1" lang="de-DE" sz="2400" spc="-1" strike="noStrike">
                <a:solidFill>
                  <a:srgbClr val="000000"/>
                </a:solidFill>
                <a:latin typeface="Noto Sans"/>
                <a:ea typeface="DejaVu Sans"/>
              </a:rPr>
              <a:t>Présentation des différentes modélisations</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9"/>
          <p:cNvSpPr/>
          <p:nvPr/>
        </p:nvSpPr>
        <p:spPr>
          <a:xfrm>
            <a:off x="1080000" y="1080000"/>
            <a:ext cx="6840000" cy="387720"/>
          </a:xfrm>
          <a:prstGeom prst="rect">
            <a:avLst/>
          </a:prstGeom>
          <a:noFill/>
          <a:ln w="0">
            <a:noFill/>
          </a:ln>
        </p:spPr>
        <p:style>
          <a:lnRef idx="0"/>
          <a:fillRef idx="0"/>
          <a:effectRef idx="0"/>
          <a:fontRef idx="minor"/>
        </p:style>
        <p:txBody>
          <a:bodyPr lIns="90000" rIns="90000" tIns="45000" bIns="45000" anchor="t">
            <a:noAutofit/>
          </a:bodyPr>
          <a:p>
            <a:pPr algn="just">
              <a:spcBef>
                <a:spcPts val="720"/>
              </a:spcBef>
            </a:pPr>
            <a:r>
              <a:rPr b="1" lang="de-DE" sz="2400" spc="-1" strike="noStrike">
                <a:solidFill>
                  <a:srgbClr val="000000"/>
                </a:solidFill>
                <a:latin typeface="Noto Sans"/>
                <a:ea typeface="DejaVu Sans"/>
              </a:rPr>
              <a:t>Modélisation - KMEANS</a:t>
            </a:r>
            <a:endParaRPr b="0" lang="fr-CH" sz="2400" spc="-1" strike="noStrike">
              <a:solidFill>
                <a:srgbClr val="000000"/>
              </a:solidFill>
              <a:latin typeface="Arial"/>
            </a:endParaRPr>
          </a:p>
        </p:txBody>
      </p:sp>
      <p:pic>
        <p:nvPicPr>
          <p:cNvPr id="197" name="" descr=""/>
          <p:cNvPicPr/>
          <p:nvPr/>
        </p:nvPicPr>
        <p:blipFill>
          <a:blip r:embed="rId1"/>
          <a:stretch/>
        </p:blipFill>
        <p:spPr>
          <a:xfrm>
            <a:off x="540000" y="1613160"/>
            <a:ext cx="4320000" cy="3594960"/>
          </a:xfrm>
          <a:prstGeom prst="rect">
            <a:avLst/>
          </a:prstGeom>
          <a:ln w="0">
            <a:noFill/>
          </a:ln>
        </p:spPr>
      </p:pic>
      <p:pic>
        <p:nvPicPr>
          <p:cNvPr id="198" name="" descr=""/>
          <p:cNvPicPr/>
          <p:nvPr/>
        </p:nvPicPr>
        <p:blipFill>
          <a:blip r:embed="rId2"/>
          <a:stretch/>
        </p:blipFill>
        <p:spPr>
          <a:xfrm>
            <a:off x="5292000" y="1620000"/>
            <a:ext cx="4157280" cy="36000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TextShape 13"/>
          <p:cNvSpPr/>
          <p:nvPr/>
        </p:nvSpPr>
        <p:spPr>
          <a:xfrm>
            <a:off x="1080000" y="1080000"/>
            <a:ext cx="6840000" cy="387720"/>
          </a:xfrm>
          <a:prstGeom prst="rect">
            <a:avLst/>
          </a:prstGeom>
          <a:noFill/>
          <a:ln w="0">
            <a:noFill/>
          </a:ln>
        </p:spPr>
        <p:style>
          <a:lnRef idx="0"/>
          <a:fillRef idx="0"/>
          <a:effectRef idx="0"/>
          <a:fontRef idx="minor"/>
        </p:style>
        <p:txBody>
          <a:bodyPr lIns="90000" rIns="90000" tIns="45000" bIns="45000" anchor="t">
            <a:noAutofit/>
          </a:bodyPr>
          <a:p>
            <a:pPr algn="just">
              <a:spcBef>
                <a:spcPts val="720"/>
              </a:spcBef>
            </a:pPr>
            <a:r>
              <a:rPr b="1" lang="de-DE" sz="2400" spc="-1" strike="noStrike">
                <a:solidFill>
                  <a:srgbClr val="000000"/>
                </a:solidFill>
                <a:latin typeface="Noto Sans"/>
                <a:ea typeface="DejaVu Sans"/>
              </a:rPr>
              <a:t>Modélisation - KMEANS</a:t>
            </a:r>
            <a:endParaRPr b="0" lang="fr-CH" sz="2400" spc="-1" strike="noStrike">
              <a:solidFill>
                <a:srgbClr val="000000"/>
              </a:solidFill>
              <a:latin typeface="Arial"/>
            </a:endParaRPr>
          </a:p>
        </p:txBody>
      </p:sp>
      <p:pic>
        <p:nvPicPr>
          <p:cNvPr id="200" name="" descr=""/>
          <p:cNvPicPr/>
          <p:nvPr/>
        </p:nvPicPr>
        <p:blipFill>
          <a:blip r:embed="rId1"/>
          <a:stretch/>
        </p:blipFill>
        <p:spPr>
          <a:xfrm>
            <a:off x="180000" y="1620000"/>
            <a:ext cx="2978280" cy="2978280"/>
          </a:xfrm>
          <a:prstGeom prst="rect">
            <a:avLst/>
          </a:prstGeom>
          <a:ln w="0">
            <a:noFill/>
          </a:ln>
        </p:spPr>
      </p:pic>
      <p:pic>
        <p:nvPicPr>
          <p:cNvPr id="201" name="" descr=""/>
          <p:cNvPicPr/>
          <p:nvPr/>
        </p:nvPicPr>
        <p:blipFill>
          <a:blip r:embed="rId2"/>
          <a:stretch/>
        </p:blipFill>
        <p:spPr>
          <a:xfrm>
            <a:off x="3518280" y="1620000"/>
            <a:ext cx="2997720" cy="2997720"/>
          </a:xfrm>
          <a:prstGeom prst="rect">
            <a:avLst/>
          </a:prstGeom>
          <a:ln w="0">
            <a:noFill/>
          </a:ln>
        </p:spPr>
      </p:pic>
      <p:pic>
        <p:nvPicPr>
          <p:cNvPr id="202" name="" descr=""/>
          <p:cNvPicPr/>
          <p:nvPr/>
        </p:nvPicPr>
        <p:blipFill>
          <a:blip r:embed="rId3"/>
          <a:stretch/>
        </p:blipFill>
        <p:spPr>
          <a:xfrm>
            <a:off x="6804000" y="1620000"/>
            <a:ext cx="2988000" cy="29880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20"/>
          <p:cNvSpPr/>
          <p:nvPr/>
        </p:nvSpPr>
        <p:spPr>
          <a:xfrm>
            <a:off x="1080000" y="1080000"/>
            <a:ext cx="6840000" cy="387720"/>
          </a:xfrm>
          <a:prstGeom prst="rect">
            <a:avLst/>
          </a:prstGeom>
          <a:noFill/>
          <a:ln w="0">
            <a:noFill/>
          </a:ln>
        </p:spPr>
        <p:style>
          <a:lnRef idx="0"/>
          <a:fillRef idx="0"/>
          <a:effectRef idx="0"/>
          <a:fontRef idx="minor"/>
        </p:style>
        <p:txBody>
          <a:bodyPr lIns="90000" rIns="90000" tIns="45000" bIns="45000" anchor="t">
            <a:noAutofit/>
          </a:bodyPr>
          <a:p>
            <a:pPr algn="just">
              <a:spcBef>
                <a:spcPts val="720"/>
              </a:spcBef>
            </a:pPr>
            <a:r>
              <a:rPr b="1" lang="de-DE" sz="2400" spc="-1" strike="noStrike">
                <a:solidFill>
                  <a:srgbClr val="000000"/>
                </a:solidFill>
                <a:latin typeface="Noto Sans"/>
                <a:ea typeface="DejaVu Sans"/>
              </a:rPr>
              <a:t>Modélisation – Densité</a:t>
            </a:r>
            <a:endParaRPr b="0" lang="fr-CH" sz="2400" spc="-1" strike="noStrike">
              <a:solidFill>
                <a:srgbClr val="000000"/>
              </a:solidFill>
              <a:latin typeface="Arial"/>
            </a:endParaRPr>
          </a:p>
        </p:txBody>
      </p:sp>
      <p:sp>
        <p:nvSpPr>
          <p:cNvPr id="204" name="TextShape 21"/>
          <p:cNvSpPr/>
          <p:nvPr/>
        </p:nvSpPr>
        <p:spPr>
          <a:xfrm>
            <a:off x="1086120" y="1563120"/>
            <a:ext cx="8273880" cy="361584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DBSCAN</a:t>
            </a:r>
            <a:endParaRPr b="1" lang="fr-CH" sz="1800" spc="-1" strike="noStrike">
              <a:solidFill>
                <a:srgbClr val="000000"/>
              </a:solidFill>
              <a:latin typeface="Arial"/>
              <a:ea typeface="Noto Sans CJK SC"/>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 nombre de clients minimal par cluster est 100. </a:t>
            </a:r>
            <a:endParaRPr b="1" lang="fr-CH" sz="1800" spc="-1" strike="noStrike">
              <a:solidFill>
                <a:srgbClr val="000000"/>
              </a:solidFill>
              <a:latin typeface="Arial"/>
              <a:ea typeface="Noto Sans CJK SC"/>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La valeur epsilon (le rayon partant d’un point indiquant un voisinage/cluster) est itérée entre 0,01 et 2,00 (écart de 0,01) afin de visualiser les clusters trouvés.</a:t>
            </a:r>
            <a:endParaRPr b="0" lang="fr-CH" sz="1800" spc="-1" strike="noStrike">
              <a:solidFill>
                <a:srgbClr val="000000"/>
              </a:solidFill>
              <a:latin typeface="Arial"/>
              <a:ea typeface="Noto Sans CJK SC"/>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OPTICS</a:t>
            </a:r>
            <a:endParaRPr b="0" lang="fr-CH" sz="1800" spc="-1" strike="noStrike">
              <a:solidFill>
                <a:srgbClr val="000000"/>
              </a:solidFill>
              <a:latin typeface="Arial"/>
              <a:ea typeface="Noto Sans CJK SC"/>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Pas d’epsilon, la seule variable changeante est le nombre de clients minimal par cluster. Ce dernier est itéré entre 25 et 125 (écart de 5). </a:t>
            </a:r>
            <a:endParaRPr b="0" lang="fr-CH" sz="1800" spc="-1" strike="noStrike">
              <a:solidFill>
                <a:srgbClr val="000000"/>
              </a:solidFill>
              <a:latin typeface="Arial"/>
              <a:ea typeface="Noto Sans CJK SC"/>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Ces algorithmes ne marchent pas bien pour notre cas. Il y a trop de </a:t>
            </a:r>
            <a:br>
              <a:rPr sz="1800"/>
            </a:br>
            <a:r>
              <a:rPr b="0" lang="de-DE" sz="1800" spc="-1" strike="noStrike">
                <a:solidFill>
                  <a:srgbClr val="808080"/>
                </a:solidFill>
                <a:latin typeface="Noto Sans"/>
                <a:ea typeface="DejaVu Sans"/>
              </a:rPr>
              <a:t>bruit et les clusters trouvés ne sont pas pertinents.</a:t>
            </a:r>
            <a:endParaRPr b="0" lang="fr-CH" sz="1800" spc="-1" strike="noStrike">
              <a:solidFill>
                <a:srgbClr val="000000"/>
              </a:solidFill>
              <a:latin typeface="Arial"/>
              <a:ea typeface="Noto Sans CJK SC"/>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extShape 22"/>
          <p:cNvSpPr/>
          <p:nvPr/>
        </p:nvSpPr>
        <p:spPr>
          <a:xfrm>
            <a:off x="1080000" y="1080000"/>
            <a:ext cx="6840000" cy="387720"/>
          </a:xfrm>
          <a:prstGeom prst="rect">
            <a:avLst/>
          </a:prstGeom>
          <a:noFill/>
          <a:ln w="0">
            <a:noFill/>
          </a:ln>
        </p:spPr>
        <p:style>
          <a:lnRef idx="0"/>
          <a:fillRef idx="0"/>
          <a:effectRef idx="0"/>
          <a:fontRef idx="minor"/>
        </p:style>
        <p:txBody>
          <a:bodyPr lIns="90000" rIns="90000" tIns="45000" bIns="45000" anchor="t">
            <a:noAutofit/>
          </a:bodyPr>
          <a:p>
            <a:pPr algn="just">
              <a:spcBef>
                <a:spcPts val="720"/>
              </a:spcBef>
            </a:pPr>
            <a:r>
              <a:rPr b="1" lang="de-DE" sz="2400" spc="-1" strike="noStrike">
                <a:solidFill>
                  <a:srgbClr val="000000"/>
                </a:solidFill>
                <a:latin typeface="Noto Sans"/>
                <a:ea typeface="DejaVu Sans"/>
              </a:rPr>
              <a:t>Modélisation - DBSCAN</a:t>
            </a:r>
            <a:endParaRPr b="0" lang="fr-CH" sz="2400" spc="-1" strike="noStrike">
              <a:solidFill>
                <a:srgbClr val="000000"/>
              </a:solidFill>
              <a:latin typeface="Arial"/>
            </a:endParaRPr>
          </a:p>
        </p:txBody>
      </p:sp>
      <p:pic>
        <p:nvPicPr>
          <p:cNvPr id="206" name="" descr=""/>
          <p:cNvPicPr/>
          <p:nvPr/>
        </p:nvPicPr>
        <p:blipFill>
          <a:blip r:embed="rId1"/>
          <a:stretch/>
        </p:blipFill>
        <p:spPr>
          <a:xfrm>
            <a:off x="6588000" y="1800000"/>
            <a:ext cx="3012840" cy="2880000"/>
          </a:xfrm>
          <a:prstGeom prst="rect">
            <a:avLst/>
          </a:prstGeom>
          <a:ln w="0">
            <a:noFill/>
          </a:ln>
        </p:spPr>
      </p:pic>
      <p:pic>
        <p:nvPicPr>
          <p:cNvPr id="207" name="" descr=""/>
          <p:cNvPicPr/>
          <p:nvPr/>
        </p:nvPicPr>
        <p:blipFill>
          <a:blip r:embed="rId2"/>
          <a:stretch/>
        </p:blipFill>
        <p:spPr>
          <a:xfrm>
            <a:off x="3420000" y="1800000"/>
            <a:ext cx="3013200" cy="2880000"/>
          </a:xfrm>
          <a:prstGeom prst="rect">
            <a:avLst/>
          </a:prstGeom>
          <a:ln w="0">
            <a:noFill/>
          </a:ln>
        </p:spPr>
      </p:pic>
      <p:pic>
        <p:nvPicPr>
          <p:cNvPr id="208" name="" descr=""/>
          <p:cNvPicPr/>
          <p:nvPr/>
        </p:nvPicPr>
        <p:blipFill>
          <a:blip r:embed="rId3"/>
          <a:stretch/>
        </p:blipFill>
        <p:spPr>
          <a:xfrm>
            <a:off x="252000" y="1800000"/>
            <a:ext cx="3013200" cy="28800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TextShape 23"/>
          <p:cNvSpPr/>
          <p:nvPr/>
        </p:nvSpPr>
        <p:spPr>
          <a:xfrm>
            <a:off x="1080000" y="1080000"/>
            <a:ext cx="6840000" cy="387720"/>
          </a:xfrm>
          <a:prstGeom prst="rect">
            <a:avLst/>
          </a:prstGeom>
          <a:noFill/>
          <a:ln w="0">
            <a:noFill/>
          </a:ln>
        </p:spPr>
        <p:style>
          <a:lnRef idx="0"/>
          <a:fillRef idx="0"/>
          <a:effectRef idx="0"/>
          <a:fontRef idx="minor"/>
        </p:style>
        <p:txBody>
          <a:bodyPr lIns="90000" rIns="90000" tIns="45000" bIns="45000" anchor="t">
            <a:noAutofit/>
          </a:bodyPr>
          <a:p>
            <a:pPr algn="just">
              <a:spcBef>
                <a:spcPts val="720"/>
              </a:spcBef>
            </a:pPr>
            <a:r>
              <a:rPr b="1" lang="de-DE" sz="2400" spc="-1" strike="noStrike">
                <a:solidFill>
                  <a:srgbClr val="000000"/>
                </a:solidFill>
                <a:latin typeface="Noto Sans"/>
                <a:ea typeface="DejaVu Sans"/>
              </a:rPr>
              <a:t>Modélisation - DBSCAN</a:t>
            </a:r>
            <a:endParaRPr b="0" lang="fr-CH" sz="2400" spc="-1" strike="noStrike">
              <a:solidFill>
                <a:srgbClr val="000000"/>
              </a:solidFill>
              <a:latin typeface="Arial"/>
            </a:endParaRPr>
          </a:p>
        </p:txBody>
      </p:sp>
      <p:pic>
        <p:nvPicPr>
          <p:cNvPr id="210" name="" descr=""/>
          <p:cNvPicPr/>
          <p:nvPr/>
        </p:nvPicPr>
        <p:blipFill>
          <a:blip r:embed="rId1"/>
          <a:stretch/>
        </p:blipFill>
        <p:spPr>
          <a:xfrm>
            <a:off x="252000" y="1800000"/>
            <a:ext cx="3012840" cy="2880000"/>
          </a:xfrm>
          <a:prstGeom prst="rect">
            <a:avLst/>
          </a:prstGeom>
          <a:ln w="0">
            <a:noFill/>
          </a:ln>
        </p:spPr>
      </p:pic>
      <p:pic>
        <p:nvPicPr>
          <p:cNvPr id="211" name="" descr=""/>
          <p:cNvPicPr/>
          <p:nvPr/>
        </p:nvPicPr>
        <p:blipFill>
          <a:blip r:embed="rId2"/>
          <a:stretch/>
        </p:blipFill>
        <p:spPr>
          <a:xfrm>
            <a:off x="3423600" y="1800000"/>
            <a:ext cx="3012840" cy="2880000"/>
          </a:xfrm>
          <a:prstGeom prst="rect">
            <a:avLst/>
          </a:prstGeom>
          <a:ln w="0">
            <a:noFill/>
          </a:ln>
        </p:spPr>
      </p:pic>
      <p:pic>
        <p:nvPicPr>
          <p:cNvPr id="212" name="" descr=""/>
          <p:cNvPicPr/>
          <p:nvPr/>
        </p:nvPicPr>
        <p:blipFill>
          <a:blip r:embed="rId3"/>
          <a:stretch/>
        </p:blipFill>
        <p:spPr>
          <a:xfrm>
            <a:off x="6552000" y="1800000"/>
            <a:ext cx="3012840" cy="288000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extShape 24"/>
          <p:cNvSpPr/>
          <p:nvPr/>
        </p:nvSpPr>
        <p:spPr>
          <a:xfrm>
            <a:off x="1080000" y="1080000"/>
            <a:ext cx="6840000" cy="387720"/>
          </a:xfrm>
          <a:prstGeom prst="rect">
            <a:avLst/>
          </a:prstGeom>
          <a:noFill/>
          <a:ln w="0">
            <a:noFill/>
          </a:ln>
        </p:spPr>
        <p:style>
          <a:lnRef idx="0"/>
          <a:fillRef idx="0"/>
          <a:effectRef idx="0"/>
          <a:fontRef idx="minor"/>
        </p:style>
        <p:txBody>
          <a:bodyPr lIns="90000" rIns="90000" tIns="45000" bIns="45000" anchor="t">
            <a:noAutofit/>
          </a:bodyPr>
          <a:p>
            <a:pPr algn="just">
              <a:spcBef>
                <a:spcPts val="720"/>
              </a:spcBef>
            </a:pPr>
            <a:r>
              <a:rPr b="1" lang="de-DE" sz="2400" spc="-1" strike="noStrike">
                <a:solidFill>
                  <a:srgbClr val="000000"/>
                </a:solidFill>
                <a:latin typeface="Noto Sans"/>
                <a:ea typeface="DejaVu Sans"/>
              </a:rPr>
              <a:t>Modélisation - OPTICS</a:t>
            </a:r>
            <a:endParaRPr b="0" lang="fr-CH" sz="2400" spc="-1" strike="noStrike">
              <a:solidFill>
                <a:srgbClr val="000000"/>
              </a:solidFill>
              <a:latin typeface="Arial"/>
            </a:endParaRPr>
          </a:p>
        </p:txBody>
      </p:sp>
      <p:pic>
        <p:nvPicPr>
          <p:cNvPr id="214" name="" descr=""/>
          <p:cNvPicPr/>
          <p:nvPr/>
        </p:nvPicPr>
        <p:blipFill>
          <a:blip r:embed="rId1"/>
          <a:stretch/>
        </p:blipFill>
        <p:spPr>
          <a:xfrm>
            <a:off x="3436560" y="1800000"/>
            <a:ext cx="3012480" cy="2880000"/>
          </a:xfrm>
          <a:prstGeom prst="rect">
            <a:avLst/>
          </a:prstGeom>
          <a:ln w="0">
            <a:noFill/>
          </a:ln>
        </p:spPr>
      </p:pic>
      <p:pic>
        <p:nvPicPr>
          <p:cNvPr id="215" name="" descr=""/>
          <p:cNvPicPr/>
          <p:nvPr/>
        </p:nvPicPr>
        <p:blipFill>
          <a:blip r:embed="rId2"/>
          <a:stretch/>
        </p:blipFill>
        <p:spPr>
          <a:xfrm>
            <a:off x="6627600" y="1800000"/>
            <a:ext cx="3002400" cy="2870280"/>
          </a:xfrm>
          <a:prstGeom prst="rect">
            <a:avLst/>
          </a:prstGeom>
          <a:ln w="0">
            <a:noFill/>
          </a:ln>
        </p:spPr>
      </p:pic>
      <p:pic>
        <p:nvPicPr>
          <p:cNvPr id="216" name="" descr=""/>
          <p:cNvPicPr/>
          <p:nvPr/>
        </p:nvPicPr>
        <p:blipFill>
          <a:blip r:embed="rId3"/>
          <a:stretch/>
        </p:blipFill>
        <p:spPr>
          <a:xfrm>
            <a:off x="219600" y="1800000"/>
            <a:ext cx="3012840" cy="288000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TextShape 25"/>
          <p:cNvSpPr/>
          <p:nvPr/>
        </p:nvSpPr>
        <p:spPr>
          <a:xfrm>
            <a:off x="1080000" y="1080000"/>
            <a:ext cx="6840000" cy="387720"/>
          </a:xfrm>
          <a:prstGeom prst="rect">
            <a:avLst/>
          </a:prstGeom>
          <a:noFill/>
          <a:ln w="0">
            <a:noFill/>
          </a:ln>
        </p:spPr>
        <p:style>
          <a:lnRef idx="0"/>
          <a:fillRef idx="0"/>
          <a:effectRef idx="0"/>
          <a:fontRef idx="minor"/>
        </p:style>
        <p:txBody>
          <a:bodyPr lIns="90000" rIns="90000" tIns="45000" bIns="45000" anchor="t">
            <a:noAutofit/>
          </a:bodyPr>
          <a:p>
            <a:pPr algn="just">
              <a:spcBef>
                <a:spcPts val="720"/>
              </a:spcBef>
            </a:pPr>
            <a:r>
              <a:rPr b="1" lang="fr-CH" sz="2400" spc="-1" strike="noStrike">
                <a:solidFill>
                  <a:srgbClr val="000000"/>
                </a:solidFill>
                <a:latin typeface="Noto Sans"/>
                <a:ea typeface="DejaVu Sans"/>
              </a:rPr>
              <a:t>Modélisation – Regroupement hierarchique</a:t>
            </a:r>
            <a:endParaRPr b="0" lang="fr-CH" sz="2400" spc="-1" strike="noStrike">
              <a:solidFill>
                <a:srgbClr val="000000"/>
              </a:solidFill>
              <a:latin typeface="Arial"/>
            </a:endParaRPr>
          </a:p>
        </p:txBody>
      </p:sp>
      <p:sp>
        <p:nvSpPr>
          <p:cNvPr id="218" name="TextShape 26"/>
          <p:cNvSpPr/>
          <p:nvPr/>
        </p:nvSpPr>
        <p:spPr>
          <a:xfrm>
            <a:off x="1086120" y="1563120"/>
            <a:ext cx="8273880" cy="361584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Produit de meilleurs résultats que les algorithmes de clustering par densité. </a:t>
            </a:r>
            <a:endParaRPr b="1" lang="fr-CH" sz="1800" spc="-1" strike="noStrike">
              <a:solidFill>
                <a:srgbClr val="000000"/>
              </a:solidFill>
              <a:latin typeface="Arial"/>
              <a:ea typeface="Noto Sans CJK SC"/>
            </a:endParaRPr>
          </a:p>
          <a:p>
            <a:pPr marL="216000" indent="-215640">
              <a:lnSpc>
                <a:spcPct val="100000"/>
              </a:lnSpc>
              <a:spcBef>
                <a:spcPts val="1191"/>
              </a:spcBef>
              <a:spcAft>
                <a:spcPts val="992"/>
              </a:spcAft>
              <a:buClr>
                <a:srgbClr val="000000"/>
              </a:buClr>
              <a:buSzPct val="45000"/>
              <a:buFont typeface="Wingdings" charset="2"/>
              <a:buChar char=""/>
            </a:pPr>
            <a:r>
              <a:rPr b="0" lang="fr-CH" sz="1800" spc="-1" strike="noStrike">
                <a:solidFill>
                  <a:srgbClr val="808080"/>
                </a:solidFill>
                <a:latin typeface="Noto Sans"/>
                <a:ea typeface="DejaVu Sans"/>
              </a:rPr>
              <a:t>Les résultats sont proches de ce que Kmeans produit, cependant certains clusters se mélangent trop.</a:t>
            </a:r>
            <a:endParaRPr b="1" lang="fr-CH" sz="1800" spc="-1" strike="noStrike">
              <a:solidFill>
                <a:srgbClr val="000000"/>
              </a:solidFill>
              <a:latin typeface="Arial"/>
              <a:ea typeface="Noto Sans CJK SC"/>
            </a:endParaRPr>
          </a:p>
          <a:p>
            <a:pPr marL="216000" indent="-215640">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Comparaisons avec Kmeans sur le slide suivant.</a:t>
            </a:r>
            <a:endParaRPr b="1" lang="fr-CH" sz="1800" spc="-1" strike="noStrike">
              <a:solidFill>
                <a:srgbClr val="000000"/>
              </a:solidFill>
              <a:latin typeface="Arial"/>
              <a:ea typeface="Noto Sans CJK SC"/>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 name="" descr=""/>
          <p:cNvPicPr/>
          <p:nvPr/>
        </p:nvPicPr>
        <p:blipFill>
          <a:blip r:embed="rId1"/>
          <a:stretch/>
        </p:blipFill>
        <p:spPr>
          <a:xfrm>
            <a:off x="360000" y="360000"/>
            <a:ext cx="2520000" cy="2520000"/>
          </a:xfrm>
          <a:prstGeom prst="rect">
            <a:avLst/>
          </a:prstGeom>
          <a:ln w="0">
            <a:noFill/>
          </a:ln>
        </p:spPr>
      </p:pic>
      <p:pic>
        <p:nvPicPr>
          <p:cNvPr id="220" name="" descr=""/>
          <p:cNvPicPr/>
          <p:nvPr/>
        </p:nvPicPr>
        <p:blipFill>
          <a:blip r:embed="rId2"/>
          <a:stretch/>
        </p:blipFill>
        <p:spPr>
          <a:xfrm>
            <a:off x="3122280" y="396000"/>
            <a:ext cx="2457720" cy="2457720"/>
          </a:xfrm>
          <a:prstGeom prst="rect">
            <a:avLst/>
          </a:prstGeom>
          <a:ln w="0">
            <a:noFill/>
          </a:ln>
        </p:spPr>
      </p:pic>
      <p:pic>
        <p:nvPicPr>
          <p:cNvPr id="221" name="" descr=""/>
          <p:cNvPicPr/>
          <p:nvPr/>
        </p:nvPicPr>
        <p:blipFill>
          <a:blip r:embed="rId3"/>
          <a:stretch/>
        </p:blipFill>
        <p:spPr>
          <a:xfrm>
            <a:off x="5904000" y="396000"/>
            <a:ext cx="2448000" cy="2448000"/>
          </a:xfrm>
          <a:prstGeom prst="rect">
            <a:avLst/>
          </a:prstGeom>
          <a:ln w="0">
            <a:noFill/>
          </a:ln>
        </p:spPr>
      </p:pic>
      <p:pic>
        <p:nvPicPr>
          <p:cNvPr id="222" name="" descr=""/>
          <p:cNvPicPr/>
          <p:nvPr/>
        </p:nvPicPr>
        <p:blipFill>
          <a:blip r:embed="rId4"/>
          <a:stretch/>
        </p:blipFill>
        <p:spPr>
          <a:xfrm>
            <a:off x="360000" y="3053520"/>
            <a:ext cx="2520000" cy="2408760"/>
          </a:xfrm>
          <a:prstGeom prst="rect">
            <a:avLst/>
          </a:prstGeom>
          <a:ln w="0">
            <a:noFill/>
          </a:ln>
        </p:spPr>
      </p:pic>
      <p:pic>
        <p:nvPicPr>
          <p:cNvPr id="223" name="" descr=""/>
          <p:cNvPicPr/>
          <p:nvPr/>
        </p:nvPicPr>
        <p:blipFill>
          <a:blip r:embed="rId5"/>
          <a:stretch/>
        </p:blipFill>
        <p:spPr>
          <a:xfrm>
            <a:off x="3132000" y="3096000"/>
            <a:ext cx="2448000" cy="2340000"/>
          </a:xfrm>
          <a:prstGeom prst="rect">
            <a:avLst/>
          </a:prstGeom>
          <a:ln w="0">
            <a:noFill/>
          </a:ln>
        </p:spPr>
      </p:pic>
      <p:pic>
        <p:nvPicPr>
          <p:cNvPr id="224" name="" descr=""/>
          <p:cNvPicPr/>
          <p:nvPr/>
        </p:nvPicPr>
        <p:blipFill>
          <a:blip r:embed="rId6"/>
          <a:stretch/>
        </p:blipFill>
        <p:spPr>
          <a:xfrm>
            <a:off x="5940000" y="3096000"/>
            <a:ext cx="2436480" cy="23288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extShape 3"/>
          <p:cNvSpPr/>
          <p:nvPr/>
        </p:nvSpPr>
        <p:spPr>
          <a:xfrm>
            <a:off x="1121760" y="1748880"/>
            <a:ext cx="6827040" cy="1995120"/>
          </a:xfrm>
          <a:prstGeom prst="rect">
            <a:avLst/>
          </a:prstGeom>
          <a:noFill/>
          <a:ln w="0">
            <a:noFill/>
          </a:ln>
        </p:spPr>
        <p:style>
          <a:lnRef idx="0"/>
          <a:fillRef idx="0"/>
          <a:effectRef idx="0"/>
          <a:fontRef idx="minor"/>
        </p:style>
        <p:txBody>
          <a:bodyPr lIns="90000" rIns="90000" tIns="45000" bIns="45000" anchor="t">
            <a:noAutofit/>
          </a:bodyPr>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DejaVu Sans"/>
              </a:rPr>
              <a:t>Rappel de la problématique</a:t>
            </a:r>
            <a:endParaRPr b="0" lang="fr-CH" sz="1800" spc="-1" strike="noStrike">
              <a:solidFill>
                <a:srgbClr val="000000"/>
              </a:solidFill>
              <a:latin typeface="Arial"/>
            </a:endParaRPr>
          </a:p>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DejaVu Sans"/>
              </a:rPr>
              <a:t>Présentation du jeu de données</a:t>
            </a:r>
            <a:endParaRPr b="0" lang="fr-CH" sz="1800" spc="-1" strike="noStrike">
              <a:solidFill>
                <a:srgbClr val="000000"/>
              </a:solidFill>
              <a:latin typeface="Arial"/>
            </a:endParaRPr>
          </a:p>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Noto Sans CJK SC"/>
              </a:rPr>
              <a:t>Présentation des différentes modélisations</a:t>
            </a:r>
            <a:endParaRPr b="0" lang="fr-CH" sz="1800" spc="-1" strike="noStrike">
              <a:solidFill>
                <a:srgbClr val="000000"/>
              </a:solidFill>
              <a:latin typeface="Arial"/>
            </a:endParaRPr>
          </a:p>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DejaVu Sans"/>
              </a:rPr>
              <a:t>Présentation de la maintenance du projet</a:t>
            </a:r>
            <a:endParaRPr b="0" lang="fr-CH" sz="1800" spc="-1" strike="noStrike">
              <a:solidFill>
                <a:srgbClr val="000000"/>
              </a:solidFill>
              <a:latin typeface="Arial"/>
            </a:endParaRPr>
          </a:p>
        </p:txBody>
      </p:sp>
      <p:sp>
        <p:nvSpPr>
          <p:cNvPr id="173" name="TextShape 4"/>
          <p:cNvSpPr/>
          <p:nvPr/>
        </p:nvSpPr>
        <p:spPr>
          <a:xfrm>
            <a:off x="1080000" y="1080000"/>
            <a:ext cx="3858480" cy="387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Noto Sans"/>
                <a:ea typeface="DejaVu Sans"/>
              </a:rPr>
              <a:t>Plan de la présentation</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TextShape 27"/>
          <p:cNvSpPr/>
          <p:nvPr/>
        </p:nvSpPr>
        <p:spPr>
          <a:xfrm>
            <a:off x="1080000" y="1080000"/>
            <a:ext cx="6840000" cy="387720"/>
          </a:xfrm>
          <a:prstGeom prst="rect">
            <a:avLst/>
          </a:prstGeom>
          <a:noFill/>
          <a:ln w="0">
            <a:noFill/>
          </a:ln>
        </p:spPr>
        <p:style>
          <a:lnRef idx="0"/>
          <a:fillRef idx="0"/>
          <a:effectRef idx="0"/>
          <a:fontRef idx="minor"/>
        </p:style>
        <p:txBody>
          <a:bodyPr lIns="90000" rIns="90000" tIns="45000" bIns="45000" anchor="t">
            <a:noAutofit/>
          </a:bodyPr>
          <a:p>
            <a:pPr algn="just">
              <a:spcBef>
                <a:spcPts val="720"/>
              </a:spcBef>
            </a:pPr>
            <a:r>
              <a:rPr b="1" lang="de-DE" sz="2400" spc="-1" strike="noStrike">
                <a:solidFill>
                  <a:srgbClr val="000000"/>
                </a:solidFill>
                <a:latin typeface="Noto Sans"/>
                <a:ea typeface="DejaVu Sans"/>
              </a:rPr>
              <a:t>Modélisation – Modèle final</a:t>
            </a:r>
            <a:endParaRPr b="0" lang="fr-CH" sz="2400" spc="-1" strike="noStrike">
              <a:solidFill>
                <a:srgbClr val="000000"/>
              </a:solidFill>
              <a:latin typeface="Arial"/>
            </a:endParaRPr>
          </a:p>
        </p:txBody>
      </p:sp>
      <p:sp>
        <p:nvSpPr>
          <p:cNvPr id="226" name="TextShape 28"/>
          <p:cNvSpPr/>
          <p:nvPr/>
        </p:nvSpPr>
        <p:spPr>
          <a:xfrm>
            <a:off x="1086120" y="1563120"/>
            <a:ext cx="8273880" cy="361584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L’algorithme final sélectioné est le Kmeans avec 4 clusters.</a:t>
            </a:r>
            <a:endParaRPr b="1" lang="fr-CH" sz="1800" spc="-1" strike="noStrike">
              <a:solidFill>
                <a:srgbClr val="000000"/>
              </a:solidFill>
              <a:latin typeface="Arial"/>
              <a:ea typeface="Noto Sans CJK SC"/>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100 itérations pour vérifier la stabilité et forme des clusters produit un </a:t>
            </a:r>
            <a:r>
              <a:rPr b="0" lang="de-DE" sz="1800" spc="-1" strike="noStrike">
                <a:solidFill>
                  <a:srgbClr val="808080"/>
                </a:solidFill>
                <a:latin typeface="Noto Sans"/>
                <a:ea typeface="DejaVu Sans"/>
              </a:rPr>
              <a:t>score ARI moyen de 0.88:</a:t>
            </a:r>
            <a:endParaRPr b="1" lang="fr-CH" sz="1800" spc="-1" strike="noStrike">
              <a:solidFill>
                <a:srgbClr val="000000"/>
              </a:solidFill>
              <a:latin typeface="Arial"/>
              <a:ea typeface="Noto Sans CJK SC"/>
            </a:endParaRPr>
          </a:p>
        </p:txBody>
      </p:sp>
      <p:pic>
        <p:nvPicPr>
          <p:cNvPr id="227" name="" descr=""/>
          <p:cNvPicPr/>
          <p:nvPr/>
        </p:nvPicPr>
        <p:blipFill>
          <a:blip r:embed="rId1"/>
          <a:stretch/>
        </p:blipFill>
        <p:spPr>
          <a:xfrm>
            <a:off x="4284360" y="2335680"/>
            <a:ext cx="3281760" cy="31723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29"/>
          <p:cNvSpPr/>
          <p:nvPr/>
        </p:nvSpPr>
        <p:spPr>
          <a:xfrm>
            <a:off x="1080000" y="1080000"/>
            <a:ext cx="6840000" cy="387720"/>
          </a:xfrm>
          <a:prstGeom prst="rect">
            <a:avLst/>
          </a:prstGeom>
          <a:noFill/>
          <a:ln w="0">
            <a:noFill/>
          </a:ln>
        </p:spPr>
        <p:style>
          <a:lnRef idx="0"/>
          <a:fillRef idx="0"/>
          <a:effectRef idx="0"/>
          <a:fontRef idx="minor"/>
        </p:style>
        <p:txBody>
          <a:bodyPr lIns="90000" rIns="90000" tIns="45000" bIns="45000" anchor="t">
            <a:noAutofit/>
          </a:bodyPr>
          <a:p>
            <a:pPr algn="just">
              <a:spcBef>
                <a:spcPts val="720"/>
              </a:spcBef>
            </a:pPr>
            <a:r>
              <a:rPr b="1" lang="de-DE" sz="2400" spc="-1" strike="noStrike">
                <a:solidFill>
                  <a:srgbClr val="000000"/>
                </a:solidFill>
                <a:latin typeface="Noto Sans"/>
                <a:ea typeface="DejaVu Sans"/>
              </a:rPr>
              <a:t>Modélisation – Modèle final</a:t>
            </a:r>
            <a:endParaRPr b="0" lang="fr-CH" sz="2400" spc="-1" strike="noStrike">
              <a:solidFill>
                <a:srgbClr val="000000"/>
              </a:solidFill>
              <a:latin typeface="Arial"/>
            </a:endParaRPr>
          </a:p>
        </p:txBody>
      </p:sp>
      <p:sp>
        <p:nvSpPr>
          <p:cNvPr id="229" name="TextShape 30"/>
          <p:cNvSpPr/>
          <p:nvPr/>
        </p:nvSpPr>
        <p:spPr>
          <a:xfrm>
            <a:off x="1086120" y="1563120"/>
            <a:ext cx="8273880" cy="41688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Voici un exemple d’un résultat différent :</a:t>
            </a:r>
            <a:endParaRPr b="1" lang="fr-CH" sz="1800" spc="-1" strike="noStrike">
              <a:solidFill>
                <a:srgbClr val="000000"/>
              </a:solidFill>
              <a:latin typeface="Arial"/>
              <a:ea typeface="Noto Sans CJK SC"/>
            </a:endParaRPr>
          </a:p>
        </p:txBody>
      </p:sp>
      <p:pic>
        <p:nvPicPr>
          <p:cNvPr id="230" name="" descr=""/>
          <p:cNvPicPr/>
          <p:nvPr/>
        </p:nvPicPr>
        <p:blipFill>
          <a:blip r:embed="rId1"/>
          <a:stretch/>
        </p:blipFill>
        <p:spPr>
          <a:xfrm>
            <a:off x="1129320" y="2052000"/>
            <a:ext cx="3491640" cy="3204000"/>
          </a:xfrm>
          <a:prstGeom prst="rect">
            <a:avLst/>
          </a:prstGeom>
          <a:ln w="0">
            <a:noFill/>
          </a:ln>
        </p:spPr>
      </p:pic>
      <p:pic>
        <p:nvPicPr>
          <p:cNvPr id="231" name="" descr=""/>
          <p:cNvPicPr/>
          <p:nvPr/>
        </p:nvPicPr>
        <p:blipFill>
          <a:blip r:embed="rId2"/>
          <a:stretch/>
        </p:blipFill>
        <p:spPr>
          <a:xfrm>
            <a:off x="4680000" y="2061720"/>
            <a:ext cx="3441960" cy="315828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TextShape 18"/>
          <p:cNvSpPr/>
          <p:nvPr/>
        </p:nvSpPr>
        <p:spPr>
          <a:xfrm>
            <a:off x="1080000" y="1080000"/>
            <a:ext cx="6840000" cy="387720"/>
          </a:xfrm>
          <a:prstGeom prst="rect">
            <a:avLst/>
          </a:prstGeom>
          <a:noFill/>
          <a:ln w="0">
            <a:noFill/>
          </a:ln>
        </p:spPr>
        <p:style>
          <a:lnRef idx="0"/>
          <a:fillRef idx="0"/>
          <a:effectRef idx="0"/>
          <a:fontRef idx="minor"/>
        </p:style>
        <p:txBody>
          <a:bodyPr lIns="90000" rIns="90000" tIns="45000" bIns="45000" anchor="t">
            <a:noAutofit/>
          </a:bodyPr>
          <a:p>
            <a:pPr algn="just">
              <a:spcBef>
                <a:spcPts val="720"/>
              </a:spcBef>
            </a:pPr>
            <a:r>
              <a:rPr b="1" lang="de-DE" sz="2400" spc="-1" strike="noStrike">
                <a:solidFill>
                  <a:srgbClr val="000000"/>
                </a:solidFill>
                <a:latin typeface="Noto Sans"/>
                <a:ea typeface="DejaVu Sans"/>
              </a:rPr>
              <a:t>Stratégie d’ajout des nouveaux clients</a:t>
            </a:r>
            <a:endParaRPr b="0" lang="fr-CH" sz="2400" spc="-1" strike="noStrike">
              <a:solidFill>
                <a:srgbClr val="000000"/>
              </a:solidFill>
              <a:latin typeface="Arial"/>
            </a:endParaRPr>
          </a:p>
        </p:txBody>
      </p:sp>
      <p:sp>
        <p:nvSpPr>
          <p:cNvPr id="233" name="TextShape 40"/>
          <p:cNvSpPr/>
          <p:nvPr/>
        </p:nvSpPr>
        <p:spPr>
          <a:xfrm>
            <a:off x="1086120" y="1563120"/>
            <a:ext cx="7733880" cy="361584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Un nouveau client n’a pas encore effectué de commande et on s’intéresse ici uniquement au comportement d’achat, il ne pourra donc pas rejoindre un cluster pour l’instant.</a:t>
            </a:r>
            <a:endParaRPr b="1" lang="fr-CH" sz="1800" spc="-1" strike="noStrike">
              <a:solidFill>
                <a:srgbClr val="000000"/>
              </a:solidFill>
              <a:latin typeface="Arial"/>
              <a:ea typeface="Noto Sans CJK SC"/>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Un nouveau cluster pourrait être créé avec ces nouveaux clients sans achat.</a:t>
            </a:r>
            <a:endParaRPr b="1" lang="fr-CH" sz="1800" spc="-1" strike="noStrike">
              <a:solidFill>
                <a:srgbClr val="000000"/>
              </a:solidFill>
              <a:latin typeface="Arial"/>
              <a:ea typeface="Noto Sans CJK SC"/>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Une fois une commande effectuée le modèle pourra prédire le cluster du client.</a:t>
            </a:r>
            <a:endParaRPr b="1" lang="fr-CH" sz="1800" spc="-1" strike="noStrike">
              <a:solidFill>
                <a:srgbClr val="000000"/>
              </a:solidFill>
              <a:latin typeface="Arial"/>
              <a:ea typeface="Noto Sans CJK SC"/>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En réalité d’autres métriques seraient également considérés pour ce genre de classification comme par exemple son browser agent, sa navigation sur le site ou son utm_campaign.</a:t>
            </a:r>
            <a:endParaRPr b="1" lang="fr-CH" sz="1800" spc="-1" strike="noStrike">
              <a:solidFill>
                <a:srgbClr val="000000"/>
              </a:solidFill>
              <a:latin typeface="Arial"/>
              <a:ea typeface="Noto Sans CJK SC"/>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TextShape 31"/>
          <p:cNvSpPr/>
          <p:nvPr/>
        </p:nvSpPr>
        <p:spPr>
          <a:xfrm>
            <a:off x="1086120" y="1563120"/>
            <a:ext cx="7733880" cy="361584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La première méthode considère une période A de X semaines partant de la date d’achat la plus ancienne du set de données et une seconde période B de également X semaines située juste après la A. </a:t>
            </a:r>
            <a:endParaRPr b="1" lang="fr-CH" sz="1800" spc="-1" strike="noStrike">
              <a:solidFill>
                <a:srgbClr val="000000"/>
              </a:solidFill>
              <a:latin typeface="Arial"/>
              <a:ea typeface="Noto Sans CJK SC"/>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Un modèle Kmeans avec 4 clusters est entraîné sur la première période et un second modèle est entraîné sur tout le set de données.</a:t>
            </a:r>
            <a:endParaRPr b="1" lang="fr-CH" sz="1800" spc="-1" strike="noStrike">
              <a:solidFill>
                <a:srgbClr val="000000"/>
              </a:solidFill>
              <a:latin typeface="Arial"/>
              <a:ea typeface="Noto Sans CJK SC"/>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Ces deux modèles sont ensuite utilisés pour prédire les clusters sur la période B. Un score ARI est ensuite produit entre les deux prédictions pour constater leur écart.</a:t>
            </a:r>
            <a:endParaRPr b="1" lang="fr-CH" sz="1800" spc="-1" strike="noStrike">
              <a:solidFill>
                <a:srgbClr val="000000"/>
              </a:solidFill>
              <a:latin typeface="Arial"/>
              <a:ea typeface="Noto Sans CJK SC"/>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Cette méthode est particulièrement efficace avec une importante saisonabilité/périodicité comme par exemple avec une saison </a:t>
            </a:r>
            <a:br>
              <a:rPr sz="1800"/>
            </a:br>
            <a:r>
              <a:rPr b="0" lang="fr-CH" sz="1800" spc="-1" strike="noStrike">
                <a:solidFill>
                  <a:srgbClr val="808080"/>
                </a:solidFill>
                <a:latin typeface="Noto Sans"/>
                <a:ea typeface="DejaVu Sans"/>
              </a:rPr>
              <a:t>de solde.</a:t>
            </a:r>
            <a:endParaRPr b="1" lang="fr-CH" sz="1800" spc="-1" strike="noStrike">
              <a:solidFill>
                <a:srgbClr val="000000"/>
              </a:solidFill>
              <a:latin typeface="Arial"/>
              <a:ea typeface="Noto Sans CJK SC"/>
            </a:endParaRPr>
          </a:p>
        </p:txBody>
      </p:sp>
      <p:sp>
        <p:nvSpPr>
          <p:cNvPr id="235" name="TextShape 33"/>
          <p:cNvSpPr/>
          <p:nvPr/>
        </p:nvSpPr>
        <p:spPr>
          <a:xfrm>
            <a:off x="1080000" y="1080000"/>
            <a:ext cx="6840000" cy="387720"/>
          </a:xfrm>
          <a:prstGeom prst="rect">
            <a:avLst/>
          </a:prstGeom>
          <a:noFill/>
          <a:ln w="0">
            <a:noFill/>
          </a:ln>
        </p:spPr>
        <p:style>
          <a:lnRef idx="0"/>
          <a:fillRef idx="0"/>
          <a:effectRef idx="0"/>
          <a:fontRef idx="minor"/>
        </p:style>
        <p:txBody>
          <a:bodyPr lIns="90000" rIns="90000" tIns="45000" bIns="45000" anchor="t">
            <a:noAutofit/>
          </a:bodyPr>
          <a:p>
            <a:pPr algn="just">
              <a:spcBef>
                <a:spcPts val="720"/>
              </a:spcBef>
            </a:pPr>
            <a:r>
              <a:rPr b="1" lang="de-DE" sz="2400" spc="-1" strike="noStrike">
                <a:solidFill>
                  <a:srgbClr val="000000"/>
                </a:solidFill>
                <a:latin typeface="Noto Sans"/>
                <a:ea typeface="DejaVu Sans"/>
              </a:rPr>
              <a:t>Maintenance du projet – première méthode</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extShape 34"/>
          <p:cNvSpPr/>
          <p:nvPr/>
        </p:nvSpPr>
        <p:spPr>
          <a:xfrm>
            <a:off x="4896000" y="1584000"/>
            <a:ext cx="4140000" cy="306000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Le meilleurs temps pour réentraîner le modèle est donc après environ 9 semaines. </a:t>
            </a:r>
            <a:endParaRPr b="1" lang="fr-CH" sz="1800" spc="-1" strike="noStrike">
              <a:solidFill>
                <a:srgbClr val="000000"/>
              </a:solidFill>
              <a:latin typeface="Arial"/>
              <a:ea typeface="Noto Sans CJK SC"/>
            </a:endParaRPr>
          </a:p>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Le modèle pourrait également être réentraîner vers 27 semaines si 9 semaines est trop tôt.</a:t>
            </a:r>
            <a:endParaRPr b="1" lang="fr-CH" sz="1800" spc="-1" strike="noStrike">
              <a:solidFill>
                <a:srgbClr val="000000"/>
              </a:solidFill>
              <a:latin typeface="Arial"/>
              <a:ea typeface="Noto Sans CJK SC"/>
            </a:endParaRPr>
          </a:p>
        </p:txBody>
      </p:sp>
      <p:sp>
        <p:nvSpPr>
          <p:cNvPr id="237" name="TextShape 35"/>
          <p:cNvSpPr/>
          <p:nvPr/>
        </p:nvSpPr>
        <p:spPr>
          <a:xfrm>
            <a:off x="1080000" y="1080000"/>
            <a:ext cx="6840000" cy="387720"/>
          </a:xfrm>
          <a:prstGeom prst="rect">
            <a:avLst/>
          </a:prstGeom>
          <a:noFill/>
          <a:ln w="0">
            <a:noFill/>
          </a:ln>
        </p:spPr>
        <p:style>
          <a:lnRef idx="0"/>
          <a:fillRef idx="0"/>
          <a:effectRef idx="0"/>
          <a:fontRef idx="minor"/>
        </p:style>
        <p:txBody>
          <a:bodyPr lIns="90000" rIns="90000" tIns="45000" bIns="45000" anchor="t">
            <a:noAutofit/>
          </a:bodyPr>
          <a:p>
            <a:pPr algn="just">
              <a:spcBef>
                <a:spcPts val="720"/>
              </a:spcBef>
            </a:pPr>
            <a:r>
              <a:rPr b="1" lang="de-DE" sz="2400" spc="-1" strike="noStrike">
                <a:solidFill>
                  <a:srgbClr val="000000"/>
                </a:solidFill>
                <a:latin typeface="Noto Sans"/>
                <a:ea typeface="DejaVu Sans"/>
              </a:rPr>
              <a:t>Maintenance du projet – première méthode</a:t>
            </a:r>
            <a:endParaRPr b="0" lang="fr-CH" sz="2400" spc="-1" strike="noStrike">
              <a:solidFill>
                <a:srgbClr val="000000"/>
              </a:solidFill>
              <a:latin typeface="Arial"/>
            </a:endParaRPr>
          </a:p>
        </p:txBody>
      </p:sp>
      <p:pic>
        <p:nvPicPr>
          <p:cNvPr id="238" name="" descr=""/>
          <p:cNvPicPr/>
          <p:nvPr/>
        </p:nvPicPr>
        <p:blipFill>
          <a:blip r:embed="rId1"/>
          <a:stretch/>
        </p:blipFill>
        <p:spPr>
          <a:xfrm>
            <a:off x="1191600" y="1548000"/>
            <a:ext cx="3661920" cy="349200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TextShape 36"/>
          <p:cNvSpPr/>
          <p:nvPr/>
        </p:nvSpPr>
        <p:spPr>
          <a:xfrm>
            <a:off x="1086120" y="1563120"/>
            <a:ext cx="7733880" cy="361584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La seconde méthode considère une période A de X semaines partant de la date d’achat la plus ancienne du set de données comme avec la première méthode mais la seconde période B est située juste après la A et couvre le reste du set de données. </a:t>
            </a:r>
            <a:endParaRPr b="1" lang="fr-CH" sz="1800" spc="-1" strike="noStrike">
              <a:solidFill>
                <a:srgbClr val="000000"/>
              </a:solidFill>
              <a:latin typeface="Arial"/>
              <a:ea typeface="Noto Sans CJK SC"/>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modèles et le score ARI fonctionnent de la même façon qu’avec la première méthode.</a:t>
            </a:r>
            <a:endParaRPr b="1" lang="fr-CH" sz="1800" spc="-1" strike="noStrike">
              <a:solidFill>
                <a:srgbClr val="000000"/>
              </a:solidFill>
              <a:latin typeface="Arial"/>
              <a:ea typeface="Noto Sans CJK SC"/>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Cette méthode est plus pertinente pour une durée importante comme ici sur 2 ans et sera celle qui donnera le résultat final.</a:t>
            </a:r>
            <a:endParaRPr b="1" lang="fr-CH" sz="1800" spc="-1" strike="noStrike">
              <a:solidFill>
                <a:srgbClr val="000000"/>
              </a:solidFill>
              <a:latin typeface="Arial"/>
              <a:ea typeface="Noto Sans CJK SC"/>
            </a:endParaRPr>
          </a:p>
        </p:txBody>
      </p:sp>
      <p:sp>
        <p:nvSpPr>
          <p:cNvPr id="240" name="TextShape 37"/>
          <p:cNvSpPr/>
          <p:nvPr/>
        </p:nvSpPr>
        <p:spPr>
          <a:xfrm>
            <a:off x="1080000" y="1080000"/>
            <a:ext cx="6840000" cy="387720"/>
          </a:xfrm>
          <a:prstGeom prst="rect">
            <a:avLst/>
          </a:prstGeom>
          <a:noFill/>
          <a:ln w="0">
            <a:noFill/>
          </a:ln>
        </p:spPr>
        <p:style>
          <a:lnRef idx="0"/>
          <a:fillRef idx="0"/>
          <a:effectRef idx="0"/>
          <a:fontRef idx="minor"/>
        </p:style>
        <p:txBody>
          <a:bodyPr lIns="90000" rIns="90000" tIns="45000" bIns="45000" anchor="t">
            <a:noAutofit/>
          </a:bodyPr>
          <a:p>
            <a:pPr algn="just">
              <a:spcBef>
                <a:spcPts val="720"/>
              </a:spcBef>
            </a:pPr>
            <a:r>
              <a:rPr b="1" lang="de-DE" sz="2400" spc="-1" strike="noStrike">
                <a:solidFill>
                  <a:srgbClr val="000000"/>
                </a:solidFill>
                <a:latin typeface="Noto Sans"/>
                <a:ea typeface="DejaVu Sans"/>
              </a:rPr>
              <a:t>Maintenance du projet – seconde méthode</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TextShape 38"/>
          <p:cNvSpPr/>
          <p:nvPr/>
        </p:nvSpPr>
        <p:spPr>
          <a:xfrm>
            <a:off x="4860000" y="1548000"/>
            <a:ext cx="4140000" cy="306000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Le meilleurs temps pour réentraîner le modèle est après environ 70 semaines. </a:t>
            </a:r>
            <a:endParaRPr b="1" lang="fr-CH" sz="1800" spc="-1" strike="noStrike">
              <a:solidFill>
                <a:srgbClr val="000000"/>
              </a:solidFill>
              <a:latin typeface="Arial"/>
              <a:ea typeface="Noto Sans CJK SC"/>
            </a:endParaRPr>
          </a:p>
        </p:txBody>
      </p:sp>
      <p:sp>
        <p:nvSpPr>
          <p:cNvPr id="242" name="TextShape 39"/>
          <p:cNvSpPr/>
          <p:nvPr/>
        </p:nvSpPr>
        <p:spPr>
          <a:xfrm>
            <a:off x="1080000" y="1080000"/>
            <a:ext cx="6840000" cy="387720"/>
          </a:xfrm>
          <a:prstGeom prst="rect">
            <a:avLst/>
          </a:prstGeom>
          <a:noFill/>
          <a:ln w="0">
            <a:noFill/>
          </a:ln>
        </p:spPr>
        <p:style>
          <a:lnRef idx="0"/>
          <a:fillRef idx="0"/>
          <a:effectRef idx="0"/>
          <a:fontRef idx="minor"/>
        </p:style>
        <p:txBody>
          <a:bodyPr lIns="90000" rIns="90000" tIns="45000" bIns="45000" anchor="t">
            <a:noAutofit/>
          </a:bodyPr>
          <a:p>
            <a:pPr algn="just">
              <a:spcBef>
                <a:spcPts val="720"/>
              </a:spcBef>
            </a:pPr>
            <a:r>
              <a:rPr b="1" lang="de-DE" sz="2400" spc="-1" strike="noStrike">
                <a:solidFill>
                  <a:srgbClr val="000000"/>
                </a:solidFill>
                <a:latin typeface="Noto Sans"/>
                <a:ea typeface="DejaVu Sans"/>
              </a:rPr>
              <a:t>Maintenance du projet – seconde méthode</a:t>
            </a:r>
            <a:endParaRPr b="0" lang="fr-CH" sz="2400" spc="-1" strike="noStrike">
              <a:solidFill>
                <a:srgbClr val="000000"/>
              </a:solidFill>
              <a:latin typeface="Arial"/>
            </a:endParaRPr>
          </a:p>
        </p:txBody>
      </p:sp>
      <p:pic>
        <p:nvPicPr>
          <p:cNvPr id="243" name="" descr=""/>
          <p:cNvPicPr/>
          <p:nvPr/>
        </p:nvPicPr>
        <p:blipFill>
          <a:blip r:embed="rId1"/>
          <a:stretch/>
        </p:blipFill>
        <p:spPr>
          <a:xfrm>
            <a:off x="1179000" y="1521720"/>
            <a:ext cx="3689640" cy="351828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TextShape 53"/>
          <p:cNvSpPr/>
          <p:nvPr/>
        </p:nvSpPr>
        <p:spPr>
          <a:xfrm>
            <a:off x="1080000" y="1080000"/>
            <a:ext cx="8453160" cy="387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Liberation Sans;Arial"/>
                <a:ea typeface="DejaVu Sans"/>
              </a:rPr>
              <a:t>Discussion</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TextShape 2"/>
          <p:cNvSpPr/>
          <p:nvPr/>
        </p:nvSpPr>
        <p:spPr>
          <a:xfrm>
            <a:off x="1080000" y="1080000"/>
            <a:ext cx="4494600" cy="387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Noto Sans"/>
                <a:ea typeface="DejaVu Sans"/>
              </a:rPr>
              <a:t>Rappel de la problématique</a:t>
            </a:r>
            <a:endParaRPr b="0" lang="fr-CH" sz="2400" spc="-1" strike="noStrike">
              <a:solidFill>
                <a:srgbClr val="000000"/>
              </a:solidFill>
              <a:latin typeface="Arial"/>
            </a:endParaRPr>
          </a:p>
        </p:txBody>
      </p:sp>
      <p:sp>
        <p:nvSpPr>
          <p:cNvPr id="175" name="TextShape 1"/>
          <p:cNvSpPr/>
          <p:nvPr/>
        </p:nvSpPr>
        <p:spPr>
          <a:xfrm>
            <a:off x="1086120" y="1609560"/>
            <a:ext cx="7727040" cy="3250440"/>
          </a:xfrm>
          <a:prstGeom prst="rect">
            <a:avLst/>
          </a:prstGeom>
          <a:noFill/>
          <a:ln w="0">
            <a:noFill/>
          </a:ln>
        </p:spPr>
        <p:style>
          <a:lnRef idx="0"/>
          <a:fillRef idx="0"/>
          <a:effectRef idx="0"/>
          <a:fontRef idx="minor"/>
        </p:style>
        <p:txBody>
          <a:bodyPr lIns="90000" rIns="90000" tIns="45000" bIns="45000" anchor="t">
            <a:noAutofit/>
          </a:bodyPr>
          <a:p>
            <a:pPr marL="216000" indent="-215640" algn="just">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Olist est une compagnie de vente en ligne qui aimerait utiliser ses données de clients pour dans un premier temps améliorer leurs campagnes de communication.</a:t>
            </a:r>
            <a:endParaRPr b="0" lang="fr-CH" sz="1800" spc="-1" strike="noStrike">
              <a:solidFill>
                <a:srgbClr val="000000"/>
              </a:solidFill>
              <a:latin typeface="Arial"/>
            </a:endParaRPr>
          </a:p>
          <a:p>
            <a:pPr marL="216000" indent="-215640" algn="just">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Dans cette optique une segmentation des clients est demandée afin de comprendre les différents types d’utilisateurs grâce à leur comportement d’achat et à leurs données personnelles.</a:t>
            </a:r>
            <a:endParaRPr b="0" lang="fr-CH" sz="1800" spc="-1" strike="noStrike">
              <a:solidFill>
                <a:srgbClr val="000000"/>
              </a:solidFill>
              <a:latin typeface="Arial"/>
            </a:endParaRPr>
          </a:p>
          <a:p>
            <a:pPr marL="216000" indent="-215640" algn="just">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Une proposition de contrat de maintenance basée sur une analyse de la stabilité des segments au cours du temps est également demandée pour s’assurer que la segmentation restera pertinente au fil du temps.</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32"/>
          <p:cNvSpPr/>
          <p:nvPr/>
        </p:nvSpPr>
        <p:spPr>
          <a:xfrm>
            <a:off x="1080000" y="1095120"/>
            <a:ext cx="5034960" cy="38772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a:t>
            </a:r>
            <a:endParaRPr b="0" lang="fr-CH" sz="2400" spc="-1" strike="noStrike">
              <a:solidFill>
                <a:srgbClr val="000000"/>
              </a:solidFill>
              <a:latin typeface="Arial"/>
            </a:endParaRPr>
          </a:p>
        </p:txBody>
      </p:sp>
      <p:sp>
        <p:nvSpPr>
          <p:cNvPr id="177" name="TextShape 5"/>
          <p:cNvSpPr/>
          <p:nvPr/>
        </p:nvSpPr>
        <p:spPr>
          <a:xfrm>
            <a:off x="1086120" y="1635120"/>
            <a:ext cx="7727040" cy="361584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données d’achat des clients (RFM) vont être utilisées pour la segmentation ainsi que leur satisfaction moyenne. </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variables utilisées par client vont être:</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Average_review: la satisfaction moyenne</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Recency: le nombre de jours depuis le dernier achat</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Frequency: Le nombre de commandes effectuées</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Monetary_value: La somme totale dépensée.</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TextShape 8"/>
          <p:cNvSpPr/>
          <p:nvPr/>
        </p:nvSpPr>
        <p:spPr>
          <a:xfrm>
            <a:off x="1080000" y="1095120"/>
            <a:ext cx="5034960" cy="38772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a:t>
            </a:r>
            <a:endParaRPr b="0" lang="fr-CH" sz="2400" spc="-1" strike="noStrike">
              <a:solidFill>
                <a:srgbClr val="000000"/>
              </a:solidFill>
              <a:latin typeface="Arial"/>
            </a:endParaRPr>
          </a:p>
        </p:txBody>
      </p:sp>
      <p:sp>
        <p:nvSpPr>
          <p:cNvPr id="179" name="TextShape 9"/>
          <p:cNvSpPr/>
          <p:nvPr/>
        </p:nvSpPr>
        <p:spPr>
          <a:xfrm>
            <a:off x="1086120" y="1635120"/>
            <a:ext cx="7727040" cy="361584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données concernant les habitudes d’achat des clients (RFM) </a:t>
            </a:r>
            <a:r>
              <a:rPr b="0" lang="de-DE" sz="1800" spc="-1" strike="noStrike">
                <a:solidFill>
                  <a:srgbClr val="808080"/>
                </a:solidFill>
                <a:latin typeface="Noto Sans"/>
                <a:ea typeface="DejaVu Sans"/>
              </a:rPr>
              <a:t>ainsi que leur satisfaction moyenne vont être utilisées pour la segmentation . </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variables utilisées sont toutes quantitatives et liées à un client unique (basé sur leur customer_unique_id):</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Average_review: la satisfaction moyenne.</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1" lang="de-DE" sz="1800" spc="-1" strike="noStrike">
                <a:solidFill>
                  <a:srgbClr val="808080"/>
                </a:solidFill>
                <a:latin typeface="Noto Sans"/>
                <a:ea typeface="DejaVu Sans"/>
              </a:rPr>
              <a:t>R</a:t>
            </a:r>
            <a:r>
              <a:rPr b="0" lang="de-DE" sz="1800" spc="-1" strike="noStrike">
                <a:solidFill>
                  <a:srgbClr val="808080"/>
                </a:solidFill>
                <a:latin typeface="Noto Sans"/>
                <a:ea typeface="DejaVu Sans"/>
              </a:rPr>
              <a:t>ecency: le nombre de jours depuis le dernier achat.</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1" lang="de-DE" sz="1800" spc="-1" strike="noStrike">
                <a:solidFill>
                  <a:srgbClr val="808080"/>
                </a:solidFill>
                <a:latin typeface="Noto Sans"/>
                <a:ea typeface="DejaVu Sans"/>
              </a:rPr>
              <a:t>F</a:t>
            </a:r>
            <a:r>
              <a:rPr b="0" lang="de-DE" sz="1800" spc="-1" strike="noStrike">
                <a:solidFill>
                  <a:srgbClr val="808080"/>
                </a:solidFill>
                <a:latin typeface="Noto Sans"/>
                <a:ea typeface="DejaVu Sans"/>
              </a:rPr>
              <a:t>requency: Le nombre de commandes effectuées.</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1" lang="de-DE" sz="1800" spc="-1" strike="noStrike">
                <a:solidFill>
                  <a:srgbClr val="808080"/>
                </a:solidFill>
                <a:latin typeface="Noto Sans"/>
                <a:ea typeface="DejaVu Sans"/>
              </a:rPr>
              <a:t>M</a:t>
            </a:r>
            <a:r>
              <a:rPr b="0" lang="de-DE" sz="1800" spc="-1" strike="noStrike">
                <a:solidFill>
                  <a:srgbClr val="808080"/>
                </a:solidFill>
                <a:latin typeface="Noto Sans"/>
                <a:ea typeface="DejaVu Sans"/>
              </a:rPr>
              <a:t>onetary_value: La somme totale dépensée.</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6"/>
          <p:cNvSpPr/>
          <p:nvPr/>
        </p:nvSpPr>
        <p:spPr>
          <a:xfrm>
            <a:off x="1080000" y="1095120"/>
            <a:ext cx="5034960" cy="38772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a:t>
            </a:r>
            <a:endParaRPr b="0" lang="fr-CH" sz="2400" spc="-1" strike="noStrike">
              <a:solidFill>
                <a:srgbClr val="000000"/>
              </a:solidFill>
              <a:latin typeface="Arial"/>
            </a:endParaRPr>
          </a:p>
        </p:txBody>
      </p:sp>
      <p:sp>
        <p:nvSpPr>
          <p:cNvPr id="181" name="TextShape 7"/>
          <p:cNvSpPr/>
          <p:nvPr/>
        </p:nvSpPr>
        <p:spPr>
          <a:xfrm>
            <a:off x="1086120" y="1635120"/>
            <a:ext cx="7727040" cy="361584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71 clients ayant plus de 7 commandes ont été exclus afin d’éliminer quelques outliers sur les graphs PCA et d’obtenir une meilleure visibilité des clusters.</a:t>
            </a:r>
            <a:endParaRPr b="0" lang="fr-CH" sz="1800" spc="-1" strike="noStrike">
              <a:solidFill>
                <a:srgbClr val="000000"/>
              </a:solidFill>
              <a:latin typeface="Arial"/>
            </a:endParaRPr>
          </a:p>
          <a:p>
            <a:pPr marL="216000" indent="-215640">
              <a:lnSpc>
                <a:spcPct val="100000"/>
              </a:lnSpc>
              <a:spcBef>
                <a:spcPts val="1191"/>
              </a:spcBef>
              <a:spcAft>
                <a:spcPts val="992"/>
              </a:spcAft>
              <a:buClr>
                <a:srgbClr val="000000"/>
              </a:buClr>
              <a:buSzPct val="45000"/>
              <a:buFont typeface="Wingdings" charset="2"/>
              <a:buChar char=""/>
            </a:pPr>
            <a:r>
              <a:rPr b="0" lang="fr-CH" sz="1800" spc="-1" strike="noStrike">
                <a:solidFill>
                  <a:srgbClr val="808080"/>
                </a:solidFill>
                <a:latin typeface="Noto Sans"/>
                <a:ea typeface="DejaVu Sans"/>
              </a:rPr>
              <a:t>Les données vont être standardisées via un StandardScaler pour permettre un meilleur fitting des modèles de partitionnement (clustering).</a:t>
            </a:r>
            <a:endParaRPr b="0" lang="fr-CH" sz="1800" spc="-1" strike="noStrike">
              <a:solidFill>
                <a:srgbClr val="000000"/>
              </a:solidFill>
              <a:latin typeface="Arial"/>
            </a:endParaRPr>
          </a:p>
          <a:p>
            <a:pPr marL="216000" indent="-215640">
              <a:spcBef>
                <a:spcPts val="1191"/>
              </a:spcBef>
              <a:spcAft>
                <a:spcPts val="992"/>
              </a:spcAft>
              <a:buClr>
                <a:srgbClr val="000000"/>
              </a:buClr>
              <a:buSzPct val="45000"/>
              <a:buFont typeface="Wingdings" charset="2"/>
              <a:buChar char=""/>
            </a:pPr>
            <a:r>
              <a:rPr b="0" lang="fr-CH" sz="1800" spc="-1" strike="noStrike">
                <a:solidFill>
                  <a:srgbClr val="808080"/>
                </a:solidFill>
                <a:latin typeface="Noto Sans"/>
                <a:ea typeface="DejaVu Sans"/>
              </a:rPr>
              <a:t>Un échantillon de 40’000 clients va être utilisé pour les modèles de clustering par densité et de regroupement hiérarchique vu qu’une taille plus élevée nécessite trop de ressources.</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Shape 10"/>
          <p:cNvSpPr/>
          <p:nvPr/>
        </p:nvSpPr>
        <p:spPr>
          <a:xfrm>
            <a:off x="1080000" y="1095120"/>
            <a:ext cx="8100000" cy="38772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distributions</a:t>
            </a:r>
            <a:endParaRPr b="0" lang="fr-CH" sz="2400" spc="-1" strike="noStrike">
              <a:solidFill>
                <a:srgbClr val="000000"/>
              </a:solidFill>
              <a:latin typeface="Arial"/>
            </a:endParaRPr>
          </a:p>
        </p:txBody>
      </p:sp>
      <p:pic>
        <p:nvPicPr>
          <p:cNvPr id="183" name="" descr=""/>
          <p:cNvPicPr/>
          <p:nvPr/>
        </p:nvPicPr>
        <p:blipFill>
          <a:blip r:embed="rId1"/>
          <a:stretch/>
        </p:blipFill>
        <p:spPr>
          <a:xfrm>
            <a:off x="612000" y="1615320"/>
            <a:ext cx="3345840" cy="3352680"/>
          </a:xfrm>
          <a:prstGeom prst="rect">
            <a:avLst/>
          </a:prstGeom>
          <a:ln w="0">
            <a:noFill/>
          </a:ln>
        </p:spPr>
      </p:pic>
      <p:pic>
        <p:nvPicPr>
          <p:cNvPr id="184" name="" descr=""/>
          <p:cNvPicPr/>
          <p:nvPr/>
        </p:nvPicPr>
        <p:blipFill>
          <a:blip r:embed="rId2"/>
          <a:stretch/>
        </p:blipFill>
        <p:spPr>
          <a:xfrm>
            <a:off x="4860000" y="1626840"/>
            <a:ext cx="3420000" cy="337716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5" name="" descr=""/>
          <p:cNvPicPr/>
          <p:nvPr/>
        </p:nvPicPr>
        <p:blipFill>
          <a:blip r:embed="rId1"/>
          <a:stretch/>
        </p:blipFill>
        <p:spPr>
          <a:xfrm>
            <a:off x="612000" y="1620000"/>
            <a:ext cx="3449160" cy="3420000"/>
          </a:xfrm>
          <a:prstGeom prst="rect">
            <a:avLst/>
          </a:prstGeom>
          <a:ln w="0">
            <a:noFill/>
          </a:ln>
        </p:spPr>
      </p:pic>
      <p:pic>
        <p:nvPicPr>
          <p:cNvPr id="186" name="" descr=""/>
          <p:cNvPicPr/>
          <p:nvPr/>
        </p:nvPicPr>
        <p:blipFill>
          <a:blip r:embed="rId2"/>
          <a:stretch/>
        </p:blipFill>
        <p:spPr>
          <a:xfrm>
            <a:off x="4824000" y="1612440"/>
            <a:ext cx="3457080" cy="3427560"/>
          </a:xfrm>
          <a:prstGeom prst="rect">
            <a:avLst/>
          </a:prstGeom>
          <a:ln w="0">
            <a:noFill/>
          </a:ln>
        </p:spPr>
      </p:pic>
      <p:sp>
        <p:nvSpPr>
          <p:cNvPr id="187" name="TextShape 11"/>
          <p:cNvSpPr/>
          <p:nvPr/>
        </p:nvSpPr>
        <p:spPr>
          <a:xfrm>
            <a:off x="1080000" y="1112760"/>
            <a:ext cx="8100000" cy="38772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distributions</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extShape 12"/>
          <p:cNvSpPr/>
          <p:nvPr/>
        </p:nvSpPr>
        <p:spPr>
          <a:xfrm>
            <a:off x="1080000" y="1112760"/>
            <a:ext cx="8100000" cy="38772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RFM segments</a:t>
            </a:r>
            <a:endParaRPr b="0" lang="fr-CH" sz="2400" spc="-1" strike="noStrike">
              <a:solidFill>
                <a:srgbClr val="000000"/>
              </a:solidFill>
              <a:latin typeface="Arial"/>
            </a:endParaRPr>
          </a:p>
        </p:txBody>
      </p:sp>
      <p:sp>
        <p:nvSpPr>
          <p:cNvPr id="189" name="TextShape 14"/>
          <p:cNvSpPr/>
          <p:nvPr/>
        </p:nvSpPr>
        <p:spPr>
          <a:xfrm>
            <a:off x="1086120" y="1563120"/>
            <a:ext cx="7727040" cy="361584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variables de Recency et Monetary_value sont converties en une </a:t>
            </a:r>
            <a:r>
              <a:rPr b="0" lang="de-DE" sz="1800" spc="-1" strike="noStrike">
                <a:solidFill>
                  <a:srgbClr val="808080"/>
                </a:solidFill>
                <a:latin typeface="Noto Sans"/>
                <a:ea typeface="DejaVu Sans"/>
              </a:rPr>
              <a:t>valeur entre 1 et 4 dépendamment de leur quartile.</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valeurs uniques de la Frequency sont trop peu nombreuses pour </a:t>
            </a:r>
            <a:r>
              <a:rPr b="0" lang="de-DE" sz="1800" spc="-1" strike="noStrike">
                <a:solidFill>
                  <a:srgbClr val="808080"/>
                </a:solidFill>
                <a:latin typeface="Noto Sans"/>
                <a:ea typeface="DejaVu Sans"/>
              </a:rPr>
              <a:t>utiliser des quartiles, la conversion est faite selon la logique:</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Frequency = 1 → 1</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Frequency &gt; 1 → 2 </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Ces valeurs sont ensuite additionées et produisent le RFM_Score. Ce </a:t>
            </a:r>
            <a:r>
              <a:rPr b="0" lang="de-DE" sz="1800" spc="-1" strike="noStrike">
                <a:solidFill>
                  <a:srgbClr val="808080"/>
                </a:solidFill>
                <a:latin typeface="Noto Sans"/>
                <a:ea typeface="DejaVu Sans"/>
              </a:rPr>
              <a:t>score définit la place de chaque client dans un segment RFM. </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Il s’agit donc d’une segmentation effectuée via des règles business.</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1727</TotalTime>
  <Application>LibreOffice/24.2.4.2$Linux_X86_64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2024-05-20T12:52:13Z</dcterms:created>
  <dc:creator/>
  <dc:description/>
  <dc:language>de-DE</dc:language>
  <cp:lastModifiedBy/>
  <dcterms:modified xsi:type="dcterms:W3CDTF">2024-07-25T15:23:43Z</dcterms:modified>
  <cp:revision>265</cp:revision>
  <dc:subject/>
  <dc:title>Grey Elegant</dc:title>
</cp:coreProperties>
</file>

<file path=docProps/custom.xml><?xml version="1.0" encoding="utf-8"?>
<Properties xmlns="http://schemas.openxmlformats.org/officeDocument/2006/custom-properties" xmlns:vt="http://schemas.openxmlformats.org/officeDocument/2006/docPropsVTypes"/>
</file>